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  <p:sldMasterId id="2147484850" r:id="rId6"/>
  </p:sldMasterIdLst>
  <p:notesMasterIdLst>
    <p:notesMasterId r:id="rId29"/>
  </p:notesMasterIdLst>
  <p:handoutMasterIdLst>
    <p:handoutMasterId r:id="rId30"/>
  </p:handoutMasterIdLst>
  <p:sldIdLst>
    <p:sldId id="458" r:id="rId7"/>
    <p:sldId id="467" r:id="rId8"/>
    <p:sldId id="468" r:id="rId9"/>
    <p:sldId id="469" r:id="rId10"/>
    <p:sldId id="470" r:id="rId11"/>
    <p:sldId id="471" r:id="rId12"/>
    <p:sldId id="472" r:id="rId13"/>
    <p:sldId id="473" r:id="rId14"/>
    <p:sldId id="487" r:id="rId15"/>
    <p:sldId id="488" r:id="rId16"/>
    <p:sldId id="474" r:id="rId17"/>
    <p:sldId id="476" r:id="rId18"/>
    <p:sldId id="479" r:id="rId19"/>
    <p:sldId id="478" r:id="rId20"/>
    <p:sldId id="481" r:id="rId21"/>
    <p:sldId id="480" r:id="rId22"/>
    <p:sldId id="483" r:id="rId23"/>
    <p:sldId id="484" r:id="rId24"/>
    <p:sldId id="482" r:id="rId25"/>
    <p:sldId id="485" r:id="rId26"/>
    <p:sldId id="465" r:id="rId27"/>
    <p:sldId id="486" r:id="rId28"/>
  </p:sldIdLst>
  <p:sldSz cx="9144000" cy="6858000" type="screen4x3"/>
  <p:notesSz cx="6950075" cy="9236075"/>
  <p:embeddedFontLst>
    <p:embeddedFont>
      <p:font typeface="PMingLiU" panose="020B0604020202020204" charset="0"/>
      <p:regular r:id="rId31"/>
    </p:embeddedFont>
    <p:embeddedFont>
      <p:font typeface="Arial Unicode MS" panose="020B060402020202020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avid" panose="020B0604020202020204" charset="0"/>
      <p:regular r:id="rId37"/>
      <p:bold r:id="rId38"/>
    </p:embeddedFont>
    <p:embeddedFont>
      <p:font typeface="Batang" panose="020B0604020202020204" charset="0"/>
      <p:regular r:id="rId39"/>
    </p:embeddedFont>
    <p:embeddedFont>
      <p:font typeface="Cooper Black" panose="0208090404030B020404" pitchFamily="18" charset="0"/>
      <p:regular r:id="rId40"/>
    </p:embeddedFont>
    <p:embeddedFont>
      <p:font typeface="Browallia New" panose="020B0604020202020204" charset="0"/>
      <p:regular r:id="rId41"/>
      <p:bold r:id="rId42"/>
      <p:italic r:id="rId43"/>
      <p:boldItalic r:id="rId44"/>
    </p:embeddedFont>
    <p:embeddedFont>
      <p:font typeface="PMingLiU" panose="020B0604020202020204" charset="0"/>
      <p:regular r:id="rId31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Arial Unicode MS" panose="020B060402020202020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3366CC"/>
    <a:srgbClr val="FFFFFF"/>
    <a:srgbClr val="3A601B"/>
    <a:srgbClr val="CC3300"/>
    <a:srgbClr val="EABD00"/>
    <a:srgbClr val="003399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18" autoAdjust="0"/>
  </p:normalViewPr>
  <p:slideViewPr>
    <p:cSldViewPr>
      <p:cViewPr varScale="1">
        <p:scale>
          <a:sx n="129" d="100"/>
          <a:sy n="129" d="100"/>
        </p:scale>
        <p:origin x="110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5AD7C8-865D-4CA0-80BE-5257FB65688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CA0E44AE-5DE6-4BB4-BF3A-19D1BBE7FFF2}">
      <dgm:prSet phldrT="[Text]"/>
      <dgm:spPr>
        <a:ln>
          <a:noFill/>
        </a:ln>
      </dgm:spPr>
      <dgm:t>
        <a:bodyPr/>
        <a:lstStyle/>
        <a:p>
          <a:r>
            <a:rPr lang="en-US" smtClean="0"/>
            <a:t>J3-7Pr</a:t>
          </a:r>
          <a:r>
            <a:rPr lang="fr-FR" smtClean="0"/>
            <a:t>é</a:t>
          </a:r>
          <a:r>
            <a:rPr lang="en-US" smtClean="0"/>
            <a:t>v</a:t>
          </a:r>
          <a:endParaRPr lang="en-US"/>
        </a:p>
      </dgm:t>
    </dgm:pt>
    <dgm:pt modelId="{6660BC7F-BD95-4E30-8832-173EBBF025BE}" type="parTrans" cxnId="{91EFF440-7663-4889-9C22-43818A02566C}">
      <dgm:prSet/>
      <dgm:spPr/>
      <dgm:t>
        <a:bodyPr/>
        <a:lstStyle/>
        <a:p>
          <a:endParaRPr lang="en-US"/>
        </a:p>
      </dgm:t>
    </dgm:pt>
    <dgm:pt modelId="{D4C4A1DB-672E-47FE-9243-B6C8AD3668F0}" type="sibTrans" cxnId="{91EFF440-7663-4889-9C22-43818A02566C}">
      <dgm:prSet/>
      <dgm:spPr/>
      <dgm:t>
        <a:bodyPr/>
        <a:lstStyle/>
        <a:p>
          <a:endParaRPr lang="en-US"/>
        </a:p>
      </dgm:t>
    </dgm:pt>
    <dgm:pt modelId="{62FB0F99-7D53-4AD6-A80C-D520BDEC68A0}">
      <dgm:prSet phldrT="[Text]"/>
      <dgm:spPr/>
      <dgm:t>
        <a:bodyPr/>
        <a:lstStyle/>
        <a:p>
          <a:r>
            <a:rPr lang="en-US" smtClean="0"/>
            <a:t>BSMChaleur </a:t>
          </a:r>
        </a:p>
        <a:p>
          <a:r>
            <a:rPr lang="en-US" smtClean="0"/>
            <a:t>J3-7Pr</a:t>
          </a:r>
          <a:r>
            <a:rPr lang="fr-FR" smtClean="0"/>
            <a:t>é</a:t>
          </a:r>
          <a:r>
            <a:rPr lang="en-US" smtClean="0"/>
            <a:t>v</a:t>
          </a:r>
          <a:endParaRPr lang="en-US"/>
        </a:p>
      </dgm:t>
    </dgm:pt>
    <dgm:pt modelId="{6A117CE8-685C-40B3-96B7-D01907ABC21F}" type="parTrans" cxnId="{4CD146F4-9E8C-4D16-9FCA-15A8CD6366D7}">
      <dgm:prSet/>
      <dgm:spPr/>
      <dgm:t>
        <a:bodyPr/>
        <a:lstStyle/>
        <a:p>
          <a:endParaRPr lang="en-US"/>
        </a:p>
      </dgm:t>
    </dgm:pt>
    <dgm:pt modelId="{D05E8968-A60F-4994-960B-88DA67D515CE}" type="sibTrans" cxnId="{4CD146F4-9E8C-4D16-9FCA-15A8CD6366D7}">
      <dgm:prSet/>
      <dgm:spPr/>
      <dgm:t>
        <a:bodyPr/>
        <a:lstStyle/>
        <a:p>
          <a:endParaRPr lang="en-US"/>
        </a:p>
      </dgm:t>
    </dgm:pt>
    <dgm:pt modelId="{91AD7D34-6741-49C3-A4DE-66081F3075CB}">
      <dgm:prSet phldrT="[Text]"/>
      <dgm:spPr/>
      <dgm:t>
        <a:bodyPr/>
        <a:lstStyle/>
        <a:p>
          <a:r>
            <a:rPr lang="en-US" smtClean="0"/>
            <a:t>J1-2Pr</a:t>
          </a:r>
          <a:r>
            <a:rPr lang="fr-FR" smtClean="0"/>
            <a:t>é</a:t>
          </a:r>
          <a:r>
            <a:rPr lang="en-US" smtClean="0"/>
            <a:t>v  AvertChaleur BSMTrop</a:t>
          </a:r>
          <a:endParaRPr lang="en-US"/>
        </a:p>
      </dgm:t>
    </dgm:pt>
    <dgm:pt modelId="{96352663-74DB-4493-A247-D2D8EB82A22B}" type="parTrans" cxnId="{87810782-1979-42CE-9300-795A6E4E9A68}">
      <dgm:prSet/>
      <dgm:spPr/>
      <dgm:t>
        <a:bodyPr/>
        <a:lstStyle/>
        <a:p>
          <a:endParaRPr lang="en-US"/>
        </a:p>
      </dgm:t>
    </dgm:pt>
    <dgm:pt modelId="{61ABB3EB-6680-42B3-98D1-54CDB9116364}" type="sibTrans" cxnId="{87810782-1979-42CE-9300-795A6E4E9A68}">
      <dgm:prSet/>
      <dgm:spPr/>
      <dgm:t>
        <a:bodyPr/>
        <a:lstStyle/>
        <a:p>
          <a:endParaRPr lang="en-US"/>
        </a:p>
      </dgm:t>
    </dgm:pt>
    <dgm:pt modelId="{3C0E1665-7CEC-4C50-9077-F6CADFFB2CDA}">
      <dgm:prSet phldrT="[Text]"/>
      <dgm:spPr/>
      <dgm:t>
        <a:bodyPr/>
        <a:lstStyle/>
        <a:p>
          <a:r>
            <a:rPr lang="en-US" smtClean="0"/>
            <a:t>J1-2Pr</a:t>
          </a:r>
          <a:r>
            <a:rPr lang="fr-FR" smtClean="0"/>
            <a:t>é</a:t>
          </a:r>
          <a:r>
            <a:rPr lang="en-US" smtClean="0"/>
            <a:t>v  </a:t>
          </a:r>
        </a:p>
        <a:p>
          <a:r>
            <a:rPr lang="en-US" smtClean="0"/>
            <a:t>J3-7Pr</a:t>
          </a:r>
          <a:r>
            <a:rPr lang="fr-FR" smtClean="0"/>
            <a:t>é</a:t>
          </a:r>
          <a:r>
            <a:rPr lang="en-US" smtClean="0"/>
            <a:t>v AvertChaleur</a:t>
          </a:r>
          <a:endParaRPr lang="en-US"/>
        </a:p>
      </dgm:t>
    </dgm:pt>
    <dgm:pt modelId="{0881FBD6-710B-4371-9C1E-AB48D518EEFC}" type="parTrans" cxnId="{C00AD870-34BD-4D41-8B1F-54D9A55E31A5}">
      <dgm:prSet/>
      <dgm:spPr/>
      <dgm:t>
        <a:bodyPr/>
        <a:lstStyle/>
        <a:p>
          <a:endParaRPr lang="en-US"/>
        </a:p>
      </dgm:t>
    </dgm:pt>
    <dgm:pt modelId="{574A60EF-F1EA-4302-83E6-9B7FD3DC8971}" type="sibTrans" cxnId="{C00AD870-34BD-4D41-8B1F-54D9A55E31A5}">
      <dgm:prSet/>
      <dgm:spPr/>
      <dgm:t>
        <a:bodyPr/>
        <a:lstStyle/>
        <a:p>
          <a:endParaRPr lang="en-US"/>
        </a:p>
      </dgm:t>
    </dgm:pt>
    <dgm:pt modelId="{E1F1A158-B433-4E17-9F7B-FE431500250C}" type="pres">
      <dgm:prSet presAssocID="{475AD7C8-865D-4CA0-80BE-5257FB656883}" presName="Name0" presStyleCnt="0">
        <dgm:presLayoutVars>
          <dgm:dir/>
          <dgm:resizeHandles val="exact"/>
        </dgm:presLayoutVars>
      </dgm:prSet>
      <dgm:spPr/>
    </dgm:pt>
    <dgm:pt modelId="{28D9A47C-6B2A-49C2-9470-59391133E8A6}" type="pres">
      <dgm:prSet presAssocID="{475AD7C8-865D-4CA0-80BE-5257FB656883}" presName="arrow" presStyleLbl="bgShp" presStyleIdx="0" presStyleCnt="1" custLinFactNeighborX="901"/>
      <dgm:spPr/>
    </dgm:pt>
    <dgm:pt modelId="{0B238EE4-F195-459C-902A-2307025A1FD5}" type="pres">
      <dgm:prSet presAssocID="{475AD7C8-865D-4CA0-80BE-5257FB656883}" presName="points" presStyleCnt="0"/>
      <dgm:spPr/>
    </dgm:pt>
    <dgm:pt modelId="{A9826B30-B432-4A5B-B924-DF62660DF2E5}" type="pres">
      <dgm:prSet presAssocID="{CA0E44AE-5DE6-4BB4-BF3A-19D1BBE7FFF2}" presName="compositeA" presStyleCnt="0"/>
      <dgm:spPr/>
    </dgm:pt>
    <dgm:pt modelId="{49325DBA-4AB2-4D97-B915-E87B2BB62C4C}" type="pres">
      <dgm:prSet presAssocID="{CA0E44AE-5DE6-4BB4-BF3A-19D1BBE7FFF2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8267-9E4F-435A-AA46-75EE0C8CB05B}" type="pres">
      <dgm:prSet presAssocID="{CA0E44AE-5DE6-4BB4-BF3A-19D1BBE7FFF2}" presName="circleA" presStyleLbl="node1" presStyleIdx="0" presStyleCnt="4"/>
      <dgm:spPr/>
    </dgm:pt>
    <dgm:pt modelId="{DA098B15-61CE-4321-A3BC-2CE4979826BD}" type="pres">
      <dgm:prSet presAssocID="{CA0E44AE-5DE6-4BB4-BF3A-19D1BBE7FFF2}" presName="spaceA" presStyleCnt="0"/>
      <dgm:spPr/>
    </dgm:pt>
    <dgm:pt modelId="{1EE639D0-2781-49A6-9FAD-450D7C0BB1F1}" type="pres">
      <dgm:prSet presAssocID="{D4C4A1DB-672E-47FE-9243-B6C8AD3668F0}" presName="space" presStyleCnt="0"/>
      <dgm:spPr/>
    </dgm:pt>
    <dgm:pt modelId="{8AE78D12-C9C7-4CCA-8C89-009EFADF25F0}" type="pres">
      <dgm:prSet presAssocID="{62FB0F99-7D53-4AD6-A80C-D520BDEC68A0}" presName="compositeB" presStyleCnt="0"/>
      <dgm:spPr/>
    </dgm:pt>
    <dgm:pt modelId="{12674307-5D67-4204-84EA-5CC10FCF39BE}" type="pres">
      <dgm:prSet presAssocID="{62FB0F99-7D53-4AD6-A80C-D520BDEC68A0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AB102-9A6D-4F22-8953-238E85FEC713}" type="pres">
      <dgm:prSet presAssocID="{62FB0F99-7D53-4AD6-A80C-D520BDEC68A0}" presName="circleB" presStyleLbl="node1" presStyleIdx="1" presStyleCnt="4"/>
      <dgm:spPr/>
    </dgm:pt>
    <dgm:pt modelId="{A5BB94B8-D736-41CB-AEFD-946DD3BB0148}" type="pres">
      <dgm:prSet presAssocID="{62FB0F99-7D53-4AD6-A80C-D520BDEC68A0}" presName="spaceB" presStyleCnt="0"/>
      <dgm:spPr/>
    </dgm:pt>
    <dgm:pt modelId="{AF857312-241F-426E-A695-D5F609C1E86F}" type="pres">
      <dgm:prSet presAssocID="{D05E8968-A60F-4994-960B-88DA67D515CE}" presName="space" presStyleCnt="0"/>
      <dgm:spPr/>
    </dgm:pt>
    <dgm:pt modelId="{8C401332-4423-4B60-8C49-60F00878D495}" type="pres">
      <dgm:prSet presAssocID="{3C0E1665-7CEC-4C50-9077-F6CADFFB2CDA}" presName="compositeA" presStyleCnt="0"/>
      <dgm:spPr/>
    </dgm:pt>
    <dgm:pt modelId="{1B966E70-4521-49DF-B7CD-4B59185C5DA6}" type="pres">
      <dgm:prSet presAssocID="{3C0E1665-7CEC-4C50-9077-F6CADFFB2CDA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246E6-D358-4EB2-B357-07E8EB03C751}" type="pres">
      <dgm:prSet presAssocID="{3C0E1665-7CEC-4C50-9077-F6CADFFB2CDA}" presName="circleA" presStyleLbl="node1" presStyleIdx="2" presStyleCnt="4"/>
      <dgm:spPr/>
    </dgm:pt>
    <dgm:pt modelId="{43B160F5-29E9-4BCF-B450-E53572481A76}" type="pres">
      <dgm:prSet presAssocID="{3C0E1665-7CEC-4C50-9077-F6CADFFB2CDA}" presName="spaceA" presStyleCnt="0"/>
      <dgm:spPr/>
    </dgm:pt>
    <dgm:pt modelId="{058A943C-778F-4068-AEF5-2CA38DFDB6B1}" type="pres">
      <dgm:prSet presAssocID="{574A60EF-F1EA-4302-83E6-9B7FD3DC8971}" presName="space" presStyleCnt="0"/>
      <dgm:spPr/>
    </dgm:pt>
    <dgm:pt modelId="{11AC2026-4705-470D-B9CB-40F2CF5C1F9E}" type="pres">
      <dgm:prSet presAssocID="{91AD7D34-6741-49C3-A4DE-66081F3075CB}" presName="compositeB" presStyleCnt="0"/>
      <dgm:spPr/>
    </dgm:pt>
    <dgm:pt modelId="{2C6FCF11-9D1E-41F2-9471-47553AB1DC9C}" type="pres">
      <dgm:prSet presAssocID="{91AD7D34-6741-49C3-A4DE-66081F3075CB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8BBC4-AB46-4036-B733-B2E969A05A17}" type="pres">
      <dgm:prSet presAssocID="{91AD7D34-6741-49C3-A4DE-66081F3075CB}" presName="circleB" presStyleLbl="node1" presStyleIdx="3" presStyleCnt="4"/>
      <dgm:spPr/>
    </dgm:pt>
    <dgm:pt modelId="{99BDF909-3F8A-4728-B43D-F166A2BDC562}" type="pres">
      <dgm:prSet presAssocID="{91AD7D34-6741-49C3-A4DE-66081F3075CB}" presName="spaceB" presStyleCnt="0"/>
      <dgm:spPr/>
    </dgm:pt>
  </dgm:ptLst>
  <dgm:cxnLst>
    <dgm:cxn modelId="{4BD4B115-7842-4809-94B0-98F5D19B0CA6}" type="presOf" srcId="{91AD7D34-6741-49C3-A4DE-66081F3075CB}" destId="{2C6FCF11-9D1E-41F2-9471-47553AB1DC9C}" srcOrd="0" destOrd="0" presId="urn:microsoft.com/office/officeart/2005/8/layout/hProcess11"/>
    <dgm:cxn modelId="{5087FCE8-0FE9-4959-9D3C-05C68D36E4CB}" type="presOf" srcId="{475AD7C8-865D-4CA0-80BE-5257FB656883}" destId="{E1F1A158-B433-4E17-9F7B-FE431500250C}" srcOrd="0" destOrd="0" presId="urn:microsoft.com/office/officeart/2005/8/layout/hProcess11"/>
    <dgm:cxn modelId="{91EFF440-7663-4889-9C22-43818A02566C}" srcId="{475AD7C8-865D-4CA0-80BE-5257FB656883}" destId="{CA0E44AE-5DE6-4BB4-BF3A-19D1BBE7FFF2}" srcOrd="0" destOrd="0" parTransId="{6660BC7F-BD95-4E30-8832-173EBBF025BE}" sibTransId="{D4C4A1DB-672E-47FE-9243-B6C8AD3668F0}"/>
    <dgm:cxn modelId="{9766C432-145A-4B6D-A8CE-74F09D8F84D2}" type="presOf" srcId="{CA0E44AE-5DE6-4BB4-BF3A-19D1BBE7FFF2}" destId="{49325DBA-4AB2-4D97-B915-E87B2BB62C4C}" srcOrd="0" destOrd="0" presId="urn:microsoft.com/office/officeart/2005/8/layout/hProcess11"/>
    <dgm:cxn modelId="{5E608BF0-9142-4742-A0E9-B0FD4569E1C6}" type="presOf" srcId="{62FB0F99-7D53-4AD6-A80C-D520BDEC68A0}" destId="{12674307-5D67-4204-84EA-5CC10FCF39BE}" srcOrd="0" destOrd="0" presId="urn:microsoft.com/office/officeart/2005/8/layout/hProcess11"/>
    <dgm:cxn modelId="{87810782-1979-42CE-9300-795A6E4E9A68}" srcId="{475AD7C8-865D-4CA0-80BE-5257FB656883}" destId="{91AD7D34-6741-49C3-A4DE-66081F3075CB}" srcOrd="3" destOrd="0" parTransId="{96352663-74DB-4493-A247-D2D8EB82A22B}" sibTransId="{61ABB3EB-6680-42B3-98D1-54CDB9116364}"/>
    <dgm:cxn modelId="{4CD146F4-9E8C-4D16-9FCA-15A8CD6366D7}" srcId="{475AD7C8-865D-4CA0-80BE-5257FB656883}" destId="{62FB0F99-7D53-4AD6-A80C-D520BDEC68A0}" srcOrd="1" destOrd="0" parTransId="{6A117CE8-685C-40B3-96B7-D01907ABC21F}" sibTransId="{D05E8968-A60F-4994-960B-88DA67D515CE}"/>
    <dgm:cxn modelId="{C00AD870-34BD-4D41-8B1F-54D9A55E31A5}" srcId="{475AD7C8-865D-4CA0-80BE-5257FB656883}" destId="{3C0E1665-7CEC-4C50-9077-F6CADFFB2CDA}" srcOrd="2" destOrd="0" parTransId="{0881FBD6-710B-4371-9C1E-AB48D518EEFC}" sibTransId="{574A60EF-F1EA-4302-83E6-9B7FD3DC8971}"/>
    <dgm:cxn modelId="{AF015387-5DD2-46C2-977C-D8C458F6BB09}" type="presOf" srcId="{3C0E1665-7CEC-4C50-9077-F6CADFFB2CDA}" destId="{1B966E70-4521-49DF-B7CD-4B59185C5DA6}" srcOrd="0" destOrd="0" presId="urn:microsoft.com/office/officeart/2005/8/layout/hProcess11"/>
    <dgm:cxn modelId="{2A2DF62B-7C83-4520-9991-475C4B88C4A9}" type="presParOf" srcId="{E1F1A158-B433-4E17-9F7B-FE431500250C}" destId="{28D9A47C-6B2A-49C2-9470-59391133E8A6}" srcOrd="0" destOrd="0" presId="urn:microsoft.com/office/officeart/2005/8/layout/hProcess11"/>
    <dgm:cxn modelId="{F7116002-CA1B-4DFA-BDF6-4E251F8B8AE1}" type="presParOf" srcId="{E1F1A158-B433-4E17-9F7B-FE431500250C}" destId="{0B238EE4-F195-459C-902A-2307025A1FD5}" srcOrd="1" destOrd="0" presId="urn:microsoft.com/office/officeart/2005/8/layout/hProcess11"/>
    <dgm:cxn modelId="{E1370BEE-FACA-41A5-B813-F19B0E08219F}" type="presParOf" srcId="{0B238EE4-F195-459C-902A-2307025A1FD5}" destId="{A9826B30-B432-4A5B-B924-DF62660DF2E5}" srcOrd="0" destOrd="0" presId="urn:microsoft.com/office/officeart/2005/8/layout/hProcess11"/>
    <dgm:cxn modelId="{D74E91B9-F0B3-463C-B4DA-2C41B67708A0}" type="presParOf" srcId="{A9826B30-B432-4A5B-B924-DF62660DF2E5}" destId="{49325DBA-4AB2-4D97-B915-E87B2BB62C4C}" srcOrd="0" destOrd="0" presId="urn:microsoft.com/office/officeart/2005/8/layout/hProcess11"/>
    <dgm:cxn modelId="{3A40E444-4142-4CDC-8ED6-8006EFFBBCB7}" type="presParOf" srcId="{A9826B30-B432-4A5B-B924-DF62660DF2E5}" destId="{9E528267-9E4F-435A-AA46-75EE0C8CB05B}" srcOrd="1" destOrd="0" presId="urn:microsoft.com/office/officeart/2005/8/layout/hProcess11"/>
    <dgm:cxn modelId="{42727EFA-36BE-4871-8486-C528695C3E08}" type="presParOf" srcId="{A9826B30-B432-4A5B-B924-DF62660DF2E5}" destId="{DA098B15-61CE-4321-A3BC-2CE4979826BD}" srcOrd="2" destOrd="0" presId="urn:microsoft.com/office/officeart/2005/8/layout/hProcess11"/>
    <dgm:cxn modelId="{107E3433-F0AA-4929-8601-625605B7FD72}" type="presParOf" srcId="{0B238EE4-F195-459C-902A-2307025A1FD5}" destId="{1EE639D0-2781-49A6-9FAD-450D7C0BB1F1}" srcOrd="1" destOrd="0" presId="urn:microsoft.com/office/officeart/2005/8/layout/hProcess11"/>
    <dgm:cxn modelId="{EB9A274C-A614-43FC-BFAB-60B13B537373}" type="presParOf" srcId="{0B238EE4-F195-459C-902A-2307025A1FD5}" destId="{8AE78D12-C9C7-4CCA-8C89-009EFADF25F0}" srcOrd="2" destOrd="0" presId="urn:microsoft.com/office/officeart/2005/8/layout/hProcess11"/>
    <dgm:cxn modelId="{283B5CB0-724B-41A4-8A31-AA3927A9F4F6}" type="presParOf" srcId="{8AE78D12-C9C7-4CCA-8C89-009EFADF25F0}" destId="{12674307-5D67-4204-84EA-5CC10FCF39BE}" srcOrd="0" destOrd="0" presId="urn:microsoft.com/office/officeart/2005/8/layout/hProcess11"/>
    <dgm:cxn modelId="{1A96D93E-A716-4ECF-8250-736FB5EE04B8}" type="presParOf" srcId="{8AE78D12-C9C7-4CCA-8C89-009EFADF25F0}" destId="{364AB102-9A6D-4F22-8953-238E85FEC713}" srcOrd="1" destOrd="0" presId="urn:microsoft.com/office/officeart/2005/8/layout/hProcess11"/>
    <dgm:cxn modelId="{E91BB30D-2564-488E-92A7-FDE8CD0229AA}" type="presParOf" srcId="{8AE78D12-C9C7-4CCA-8C89-009EFADF25F0}" destId="{A5BB94B8-D736-41CB-AEFD-946DD3BB0148}" srcOrd="2" destOrd="0" presId="urn:microsoft.com/office/officeart/2005/8/layout/hProcess11"/>
    <dgm:cxn modelId="{1C902025-BAE2-44A5-A01B-D7A30FE09404}" type="presParOf" srcId="{0B238EE4-F195-459C-902A-2307025A1FD5}" destId="{AF857312-241F-426E-A695-D5F609C1E86F}" srcOrd="3" destOrd="0" presId="urn:microsoft.com/office/officeart/2005/8/layout/hProcess11"/>
    <dgm:cxn modelId="{6C9E0CD7-73CC-4279-AE39-C50198BF3DAE}" type="presParOf" srcId="{0B238EE4-F195-459C-902A-2307025A1FD5}" destId="{8C401332-4423-4B60-8C49-60F00878D495}" srcOrd="4" destOrd="0" presId="urn:microsoft.com/office/officeart/2005/8/layout/hProcess11"/>
    <dgm:cxn modelId="{DBDC5623-FC34-4C1A-8819-767516348457}" type="presParOf" srcId="{8C401332-4423-4B60-8C49-60F00878D495}" destId="{1B966E70-4521-49DF-B7CD-4B59185C5DA6}" srcOrd="0" destOrd="0" presId="urn:microsoft.com/office/officeart/2005/8/layout/hProcess11"/>
    <dgm:cxn modelId="{3373DAF5-EC53-46FB-A05A-5D03EE68E5CC}" type="presParOf" srcId="{8C401332-4423-4B60-8C49-60F00878D495}" destId="{9F0246E6-D358-4EB2-B357-07E8EB03C751}" srcOrd="1" destOrd="0" presId="urn:microsoft.com/office/officeart/2005/8/layout/hProcess11"/>
    <dgm:cxn modelId="{CCC34528-CCA8-4765-8310-A9FADCDD8F7C}" type="presParOf" srcId="{8C401332-4423-4B60-8C49-60F00878D495}" destId="{43B160F5-29E9-4BCF-B450-E53572481A76}" srcOrd="2" destOrd="0" presId="urn:microsoft.com/office/officeart/2005/8/layout/hProcess11"/>
    <dgm:cxn modelId="{87CE69B4-0816-46D0-8217-6E6909C212C8}" type="presParOf" srcId="{0B238EE4-F195-459C-902A-2307025A1FD5}" destId="{058A943C-778F-4068-AEF5-2CA38DFDB6B1}" srcOrd="5" destOrd="0" presId="urn:microsoft.com/office/officeart/2005/8/layout/hProcess11"/>
    <dgm:cxn modelId="{A4324F81-9634-4142-BA16-8F8F56615DDB}" type="presParOf" srcId="{0B238EE4-F195-459C-902A-2307025A1FD5}" destId="{11AC2026-4705-470D-B9CB-40F2CF5C1F9E}" srcOrd="6" destOrd="0" presId="urn:microsoft.com/office/officeart/2005/8/layout/hProcess11"/>
    <dgm:cxn modelId="{B849C546-9B3B-4B68-9415-F38CFAD1CE30}" type="presParOf" srcId="{11AC2026-4705-470D-B9CB-40F2CF5C1F9E}" destId="{2C6FCF11-9D1E-41F2-9471-47553AB1DC9C}" srcOrd="0" destOrd="0" presId="urn:microsoft.com/office/officeart/2005/8/layout/hProcess11"/>
    <dgm:cxn modelId="{FA96A859-3384-4EDF-B13D-F4389B7ADC19}" type="presParOf" srcId="{11AC2026-4705-470D-B9CB-40F2CF5C1F9E}" destId="{7348BBC4-AB46-4036-B733-B2E969A05A17}" srcOrd="1" destOrd="0" presId="urn:microsoft.com/office/officeart/2005/8/layout/hProcess11"/>
    <dgm:cxn modelId="{EDB0CD00-A5F3-4F48-93E3-49DEAED8E8A0}" type="presParOf" srcId="{11AC2026-4705-470D-B9CB-40F2CF5C1F9E}" destId="{99BDF909-3F8A-4728-B43D-F166A2BDC5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5AD7C8-865D-4CA0-80BE-5257FB65688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CA0E44AE-5DE6-4BB4-BF3A-19D1BBE7FFF2}">
      <dgm:prSet phldrT="[Text]"/>
      <dgm:spPr>
        <a:ln>
          <a:noFill/>
        </a:ln>
      </dgm:spPr>
      <dgm:t>
        <a:bodyPr/>
        <a:lstStyle/>
        <a:p>
          <a:r>
            <a:rPr lang="en-US" b="1" smtClean="0"/>
            <a:t>Pr</a:t>
          </a:r>
          <a:r>
            <a:rPr lang="fr-FR" b="1" smtClean="0"/>
            <a:t>é</a:t>
          </a:r>
          <a:r>
            <a:rPr lang="en-US" b="1" smtClean="0"/>
            <a:t>vTrajet  </a:t>
          </a:r>
        </a:p>
        <a:p>
          <a:r>
            <a:rPr lang="en-US" b="1" smtClean="0"/>
            <a:t>BSMTrop </a:t>
          </a:r>
        </a:p>
        <a:p>
          <a:r>
            <a:rPr lang="en-US" b="1" smtClean="0"/>
            <a:t>AvertChaleur</a:t>
          </a:r>
        </a:p>
      </dgm:t>
    </dgm:pt>
    <dgm:pt modelId="{6660BC7F-BD95-4E30-8832-173EBBF025BE}" type="parTrans" cxnId="{91EFF440-7663-4889-9C22-43818A02566C}">
      <dgm:prSet/>
      <dgm:spPr/>
      <dgm:t>
        <a:bodyPr/>
        <a:lstStyle/>
        <a:p>
          <a:endParaRPr lang="en-US"/>
        </a:p>
      </dgm:t>
    </dgm:pt>
    <dgm:pt modelId="{D4C4A1DB-672E-47FE-9243-B6C8AD3668F0}" type="sibTrans" cxnId="{91EFF440-7663-4889-9C22-43818A02566C}">
      <dgm:prSet/>
      <dgm:spPr/>
      <dgm:t>
        <a:bodyPr/>
        <a:lstStyle/>
        <a:p>
          <a:endParaRPr lang="en-US"/>
        </a:p>
      </dgm:t>
    </dgm:pt>
    <dgm:pt modelId="{62FB0F99-7D53-4AD6-A80C-D520BDEC68A0}">
      <dgm:prSet phldrT="[Text]"/>
      <dgm:spPr/>
      <dgm:t>
        <a:bodyPr/>
        <a:lstStyle/>
        <a:p>
          <a:r>
            <a:rPr lang="en-US" b="1" smtClean="0"/>
            <a:t> J1-2Pr</a:t>
          </a:r>
          <a:r>
            <a:rPr lang="fr-FR" b="1" smtClean="0"/>
            <a:t>é</a:t>
          </a:r>
          <a:r>
            <a:rPr lang="en-US" b="1" smtClean="0"/>
            <a:t>v </a:t>
          </a:r>
        </a:p>
        <a:p>
          <a:r>
            <a:rPr lang="en-US" b="1" smtClean="0"/>
            <a:t>RDD</a:t>
          </a:r>
        </a:p>
        <a:p>
          <a:r>
            <a:rPr lang="en-US" b="1" smtClean="0"/>
            <a:t>Pr</a:t>
          </a:r>
          <a:r>
            <a:rPr lang="fr-FR" b="1" smtClean="0"/>
            <a:t>é</a:t>
          </a:r>
          <a:r>
            <a:rPr lang="en-US" b="1" smtClean="0"/>
            <a:t>vTrajet </a:t>
          </a:r>
        </a:p>
        <a:p>
          <a:r>
            <a:rPr lang="en-US" b="1" smtClean="0"/>
            <a:t>AvertTrop</a:t>
          </a:r>
        </a:p>
        <a:p>
          <a:r>
            <a:rPr lang="en-US" b="1" smtClean="0"/>
            <a:t>AvertM</a:t>
          </a:r>
          <a:r>
            <a:rPr lang="fr-FR" b="1" smtClean="0"/>
            <a:t>é</a:t>
          </a:r>
          <a:r>
            <a:rPr lang="en-US" b="1" smtClean="0"/>
            <a:t>t</a:t>
          </a:r>
          <a:r>
            <a:rPr lang="fr-FR" b="1" smtClean="0"/>
            <a:t>é</a:t>
          </a:r>
          <a:r>
            <a:rPr lang="en-US" b="1" smtClean="0"/>
            <a:t>o</a:t>
          </a:r>
        </a:p>
        <a:p>
          <a:r>
            <a:rPr lang="en-US" b="1" smtClean="0"/>
            <a:t>InfoGenM</a:t>
          </a:r>
          <a:r>
            <a:rPr lang="fr-FR" b="1" smtClean="0"/>
            <a:t>é</a:t>
          </a:r>
          <a:r>
            <a:rPr lang="en-US" b="1" smtClean="0"/>
            <a:t>t</a:t>
          </a:r>
          <a:r>
            <a:rPr lang="fr-FR" b="1" smtClean="0"/>
            <a:t>é</a:t>
          </a:r>
          <a:r>
            <a:rPr lang="en-US" b="1" smtClean="0"/>
            <a:t>o</a:t>
          </a:r>
          <a:endParaRPr lang="en-US" b="1"/>
        </a:p>
      </dgm:t>
    </dgm:pt>
    <dgm:pt modelId="{6A117CE8-685C-40B3-96B7-D01907ABC21F}" type="parTrans" cxnId="{4CD146F4-9E8C-4D16-9FCA-15A8CD6366D7}">
      <dgm:prSet/>
      <dgm:spPr/>
      <dgm:t>
        <a:bodyPr/>
        <a:lstStyle/>
        <a:p>
          <a:endParaRPr lang="en-US"/>
        </a:p>
      </dgm:t>
    </dgm:pt>
    <dgm:pt modelId="{D05E8968-A60F-4994-960B-88DA67D515CE}" type="sibTrans" cxnId="{4CD146F4-9E8C-4D16-9FCA-15A8CD6366D7}">
      <dgm:prSet/>
      <dgm:spPr/>
      <dgm:t>
        <a:bodyPr/>
        <a:lstStyle/>
        <a:p>
          <a:endParaRPr lang="en-US"/>
        </a:p>
      </dgm:t>
    </dgm:pt>
    <dgm:pt modelId="{91AD7D34-6741-49C3-A4DE-66081F3075CB}">
      <dgm:prSet phldrT="[Text]"/>
      <dgm:spPr/>
      <dgm:t>
        <a:bodyPr/>
        <a:lstStyle/>
        <a:p>
          <a:r>
            <a:rPr lang="en-US" b="1" smtClean="0"/>
            <a:t>SommM</a:t>
          </a:r>
          <a:r>
            <a:rPr lang="fr-FR" b="1" smtClean="0"/>
            <a:t>é</a:t>
          </a:r>
          <a:r>
            <a:rPr lang="en-US" b="1" smtClean="0"/>
            <a:t>t</a:t>
          </a:r>
          <a:r>
            <a:rPr lang="fr-FR" b="1" smtClean="0"/>
            <a:t>é</a:t>
          </a:r>
          <a:r>
            <a:rPr lang="en-US" b="1" smtClean="0"/>
            <a:t>o</a:t>
          </a:r>
        </a:p>
        <a:p>
          <a:r>
            <a:rPr lang="en-US" b="1" smtClean="0"/>
            <a:t>ObsNd’Eau</a:t>
          </a:r>
          <a:endParaRPr lang="en-US" b="1"/>
        </a:p>
      </dgm:t>
    </dgm:pt>
    <dgm:pt modelId="{96352663-74DB-4493-A247-D2D8EB82A22B}" type="parTrans" cxnId="{87810782-1979-42CE-9300-795A6E4E9A68}">
      <dgm:prSet/>
      <dgm:spPr/>
      <dgm:t>
        <a:bodyPr/>
        <a:lstStyle/>
        <a:p>
          <a:endParaRPr lang="en-US"/>
        </a:p>
      </dgm:t>
    </dgm:pt>
    <dgm:pt modelId="{61ABB3EB-6680-42B3-98D1-54CDB9116364}" type="sibTrans" cxnId="{87810782-1979-42CE-9300-795A6E4E9A68}">
      <dgm:prSet/>
      <dgm:spPr/>
      <dgm:t>
        <a:bodyPr/>
        <a:lstStyle/>
        <a:p>
          <a:endParaRPr lang="en-US"/>
        </a:p>
      </dgm:t>
    </dgm:pt>
    <dgm:pt modelId="{3C0E1665-7CEC-4C50-9077-F6CADFFB2CDA}">
      <dgm:prSet phldrT="[Text]"/>
      <dgm:spPr/>
      <dgm:t>
        <a:bodyPr/>
        <a:lstStyle/>
        <a:p>
          <a:r>
            <a:rPr lang="en-US" b="1" smtClean="0"/>
            <a:t>J1-2Pr</a:t>
          </a:r>
          <a:r>
            <a:rPr lang="fr-FR" b="1" smtClean="0"/>
            <a:t>é</a:t>
          </a:r>
          <a:r>
            <a:rPr lang="en-US" b="1" smtClean="0"/>
            <a:t>v </a:t>
          </a:r>
        </a:p>
        <a:p>
          <a:r>
            <a:rPr lang="en-US" b="1" smtClean="0"/>
            <a:t>RDD</a:t>
          </a:r>
        </a:p>
        <a:p>
          <a:r>
            <a:rPr lang="en-US" b="1" smtClean="0"/>
            <a:t>GraphNd’Eau</a:t>
          </a:r>
        </a:p>
        <a:p>
          <a:r>
            <a:rPr lang="en-US" b="1" smtClean="0"/>
            <a:t>Pr</a:t>
          </a:r>
          <a:r>
            <a:rPr lang="fr-FR" b="1" smtClean="0"/>
            <a:t>é</a:t>
          </a:r>
          <a:r>
            <a:rPr lang="en-US" b="1" smtClean="0"/>
            <a:t>vTrajet </a:t>
          </a:r>
        </a:p>
        <a:p>
          <a:r>
            <a:rPr lang="en-US" b="1" smtClean="0"/>
            <a:t>AvertTrop</a:t>
          </a:r>
        </a:p>
        <a:p>
          <a:r>
            <a:rPr lang="en-US" b="1" smtClean="0"/>
            <a:t>AvertM</a:t>
          </a:r>
          <a:r>
            <a:rPr lang="fr-FR" b="1" smtClean="0"/>
            <a:t>é</a:t>
          </a:r>
          <a:r>
            <a:rPr lang="en-US" b="1" smtClean="0"/>
            <a:t>t</a:t>
          </a:r>
          <a:r>
            <a:rPr lang="fr-FR" b="1" smtClean="0"/>
            <a:t>é</a:t>
          </a:r>
          <a:r>
            <a:rPr lang="en-US" b="1" smtClean="0"/>
            <a:t>o</a:t>
          </a:r>
        </a:p>
        <a:p>
          <a:r>
            <a:rPr lang="en-US" b="1" smtClean="0"/>
            <a:t>InfoGenM</a:t>
          </a:r>
          <a:r>
            <a:rPr lang="fr-FR" b="1" smtClean="0"/>
            <a:t>é</a:t>
          </a:r>
          <a:r>
            <a:rPr lang="en-US" b="1" smtClean="0"/>
            <a:t>t</a:t>
          </a:r>
          <a:r>
            <a:rPr lang="fr-FR" b="1" smtClean="0"/>
            <a:t>é</a:t>
          </a:r>
          <a:r>
            <a:rPr lang="en-US" b="1" smtClean="0"/>
            <a:t>o</a:t>
          </a:r>
          <a:endParaRPr lang="en-US" b="1"/>
        </a:p>
      </dgm:t>
    </dgm:pt>
    <dgm:pt modelId="{0881FBD6-710B-4371-9C1E-AB48D518EEFC}" type="parTrans" cxnId="{C00AD870-34BD-4D41-8B1F-54D9A55E31A5}">
      <dgm:prSet/>
      <dgm:spPr/>
      <dgm:t>
        <a:bodyPr/>
        <a:lstStyle/>
        <a:p>
          <a:endParaRPr lang="en-US"/>
        </a:p>
      </dgm:t>
    </dgm:pt>
    <dgm:pt modelId="{574A60EF-F1EA-4302-83E6-9B7FD3DC8971}" type="sibTrans" cxnId="{C00AD870-34BD-4D41-8B1F-54D9A55E31A5}">
      <dgm:prSet/>
      <dgm:spPr/>
      <dgm:t>
        <a:bodyPr/>
        <a:lstStyle/>
        <a:p>
          <a:endParaRPr lang="en-US"/>
        </a:p>
      </dgm:t>
    </dgm:pt>
    <dgm:pt modelId="{E1F1A158-B433-4E17-9F7B-FE431500250C}" type="pres">
      <dgm:prSet presAssocID="{475AD7C8-865D-4CA0-80BE-5257FB656883}" presName="Name0" presStyleCnt="0">
        <dgm:presLayoutVars>
          <dgm:dir/>
          <dgm:resizeHandles val="exact"/>
        </dgm:presLayoutVars>
      </dgm:prSet>
      <dgm:spPr/>
    </dgm:pt>
    <dgm:pt modelId="{28D9A47C-6B2A-49C2-9470-59391133E8A6}" type="pres">
      <dgm:prSet presAssocID="{475AD7C8-865D-4CA0-80BE-5257FB656883}" presName="arrow" presStyleLbl="bgShp" presStyleIdx="0" presStyleCnt="1"/>
      <dgm:spPr/>
    </dgm:pt>
    <dgm:pt modelId="{0B238EE4-F195-459C-902A-2307025A1FD5}" type="pres">
      <dgm:prSet presAssocID="{475AD7C8-865D-4CA0-80BE-5257FB656883}" presName="points" presStyleCnt="0"/>
      <dgm:spPr/>
    </dgm:pt>
    <dgm:pt modelId="{A9826B30-B432-4A5B-B924-DF62660DF2E5}" type="pres">
      <dgm:prSet presAssocID="{CA0E44AE-5DE6-4BB4-BF3A-19D1BBE7FFF2}" presName="compositeA" presStyleCnt="0"/>
      <dgm:spPr/>
    </dgm:pt>
    <dgm:pt modelId="{49325DBA-4AB2-4D97-B915-E87B2BB62C4C}" type="pres">
      <dgm:prSet presAssocID="{CA0E44AE-5DE6-4BB4-BF3A-19D1BBE7FFF2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8267-9E4F-435A-AA46-75EE0C8CB05B}" type="pres">
      <dgm:prSet presAssocID="{CA0E44AE-5DE6-4BB4-BF3A-19D1BBE7FFF2}" presName="circleA" presStyleLbl="node1" presStyleIdx="0" presStyleCnt="4"/>
      <dgm:spPr/>
    </dgm:pt>
    <dgm:pt modelId="{DA098B15-61CE-4321-A3BC-2CE4979826BD}" type="pres">
      <dgm:prSet presAssocID="{CA0E44AE-5DE6-4BB4-BF3A-19D1BBE7FFF2}" presName="spaceA" presStyleCnt="0"/>
      <dgm:spPr/>
    </dgm:pt>
    <dgm:pt modelId="{1EE639D0-2781-49A6-9FAD-450D7C0BB1F1}" type="pres">
      <dgm:prSet presAssocID="{D4C4A1DB-672E-47FE-9243-B6C8AD3668F0}" presName="space" presStyleCnt="0"/>
      <dgm:spPr/>
    </dgm:pt>
    <dgm:pt modelId="{8AE78D12-C9C7-4CCA-8C89-009EFADF25F0}" type="pres">
      <dgm:prSet presAssocID="{62FB0F99-7D53-4AD6-A80C-D520BDEC68A0}" presName="compositeB" presStyleCnt="0"/>
      <dgm:spPr/>
    </dgm:pt>
    <dgm:pt modelId="{12674307-5D67-4204-84EA-5CC10FCF39BE}" type="pres">
      <dgm:prSet presAssocID="{62FB0F99-7D53-4AD6-A80C-D520BDEC68A0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AB102-9A6D-4F22-8953-238E85FEC713}" type="pres">
      <dgm:prSet presAssocID="{62FB0F99-7D53-4AD6-A80C-D520BDEC68A0}" presName="circleB" presStyleLbl="node1" presStyleIdx="1" presStyleCnt="4"/>
      <dgm:spPr/>
    </dgm:pt>
    <dgm:pt modelId="{A5BB94B8-D736-41CB-AEFD-946DD3BB0148}" type="pres">
      <dgm:prSet presAssocID="{62FB0F99-7D53-4AD6-A80C-D520BDEC68A0}" presName="spaceB" presStyleCnt="0"/>
      <dgm:spPr/>
    </dgm:pt>
    <dgm:pt modelId="{AF857312-241F-426E-A695-D5F609C1E86F}" type="pres">
      <dgm:prSet presAssocID="{D05E8968-A60F-4994-960B-88DA67D515CE}" presName="space" presStyleCnt="0"/>
      <dgm:spPr/>
    </dgm:pt>
    <dgm:pt modelId="{8C401332-4423-4B60-8C49-60F00878D495}" type="pres">
      <dgm:prSet presAssocID="{3C0E1665-7CEC-4C50-9077-F6CADFFB2CDA}" presName="compositeA" presStyleCnt="0"/>
      <dgm:spPr/>
    </dgm:pt>
    <dgm:pt modelId="{1B966E70-4521-49DF-B7CD-4B59185C5DA6}" type="pres">
      <dgm:prSet presAssocID="{3C0E1665-7CEC-4C50-9077-F6CADFFB2CDA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246E6-D358-4EB2-B357-07E8EB03C751}" type="pres">
      <dgm:prSet presAssocID="{3C0E1665-7CEC-4C50-9077-F6CADFFB2CDA}" presName="circleA" presStyleLbl="node1" presStyleIdx="2" presStyleCnt="4"/>
      <dgm:spPr/>
    </dgm:pt>
    <dgm:pt modelId="{43B160F5-29E9-4BCF-B450-E53572481A76}" type="pres">
      <dgm:prSet presAssocID="{3C0E1665-7CEC-4C50-9077-F6CADFFB2CDA}" presName="spaceA" presStyleCnt="0"/>
      <dgm:spPr/>
    </dgm:pt>
    <dgm:pt modelId="{058A943C-778F-4068-AEF5-2CA38DFDB6B1}" type="pres">
      <dgm:prSet presAssocID="{574A60EF-F1EA-4302-83E6-9B7FD3DC8971}" presName="space" presStyleCnt="0"/>
      <dgm:spPr/>
    </dgm:pt>
    <dgm:pt modelId="{11AC2026-4705-470D-B9CB-40F2CF5C1F9E}" type="pres">
      <dgm:prSet presAssocID="{91AD7D34-6741-49C3-A4DE-66081F3075CB}" presName="compositeB" presStyleCnt="0"/>
      <dgm:spPr/>
    </dgm:pt>
    <dgm:pt modelId="{2C6FCF11-9D1E-41F2-9471-47553AB1DC9C}" type="pres">
      <dgm:prSet presAssocID="{91AD7D34-6741-49C3-A4DE-66081F3075CB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8BBC4-AB46-4036-B733-B2E969A05A17}" type="pres">
      <dgm:prSet presAssocID="{91AD7D34-6741-49C3-A4DE-66081F3075CB}" presName="circleB" presStyleLbl="node1" presStyleIdx="3" presStyleCnt="4"/>
      <dgm:spPr/>
    </dgm:pt>
    <dgm:pt modelId="{99BDF909-3F8A-4728-B43D-F166A2BDC562}" type="pres">
      <dgm:prSet presAssocID="{91AD7D34-6741-49C3-A4DE-66081F3075CB}" presName="spaceB" presStyleCnt="0"/>
      <dgm:spPr/>
    </dgm:pt>
  </dgm:ptLst>
  <dgm:cxnLst>
    <dgm:cxn modelId="{4BD4B115-7842-4809-94B0-98F5D19B0CA6}" type="presOf" srcId="{91AD7D34-6741-49C3-A4DE-66081F3075CB}" destId="{2C6FCF11-9D1E-41F2-9471-47553AB1DC9C}" srcOrd="0" destOrd="0" presId="urn:microsoft.com/office/officeart/2005/8/layout/hProcess11"/>
    <dgm:cxn modelId="{5087FCE8-0FE9-4959-9D3C-05C68D36E4CB}" type="presOf" srcId="{475AD7C8-865D-4CA0-80BE-5257FB656883}" destId="{E1F1A158-B433-4E17-9F7B-FE431500250C}" srcOrd="0" destOrd="0" presId="urn:microsoft.com/office/officeart/2005/8/layout/hProcess11"/>
    <dgm:cxn modelId="{91EFF440-7663-4889-9C22-43818A02566C}" srcId="{475AD7C8-865D-4CA0-80BE-5257FB656883}" destId="{CA0E44AE-5DE6-4BB4-BF3A-19D1BBE7FFF2}" srcOrd="0" destOrd="0" parTransId="{6660BC7F-BD95-4E30-8832-173EBBF025BE}" sibTransId="{D4C4A1DB-672E-47FE-9243-B6C8AD3668F0}"/>
    <dgm:cxn modelId="{9766C432-145A-4B6D-A8CE-74F09D8F84D2}" type="presOf" srcId="{CA0E44AE-5DE6-4BB4-BF3A-19D1BBE7FFF2}" destId="{49325DBA-4AB2-4D97-B915-E87B2BB62C4C}" srcOrd="0" destOrd="0" presId="urn:microsoft.com/office/officeart/2005/8/layout/hProcess11"/>
    <dgm:cxn modelId="{5E608BF0-9142-4742-A0E9-B0FD4569E1C6}" type="presOf" srcId="{62FB0F99-7D53-4AD6-A80C-D520BDEC68A0}" destId="{12674307-5D67-4204-84EA-5CC10FCF39BE}" srcOrd="0" destOrd="0" presId="urn:microsoft.com/office/officeart/2005/8/layout/hProcess11"/>
    <dgm:cxn modelId="{87810782-1979-42CE-9300-795A6E4E9A68}" srcId="{475AD7C8-865D-4CA0-80BE-5257FB656883}" destId="{91AD7D34-6741-49C3-A4DE-66081F3075CB}" srcOrd="3" destOrd="0" parTransId="{96352663-74DB-4493-A247-D2D8EB82A22B}" sibTransId="{61ABB3EB-6680-42B3-98D1-54CDB9116364}"/>
    <dgm:cxn modelId="{4CD146F4-9E8C-4D16-9FCA-15A8CD6366D7}" srcId="{475AD7C8-865D-4CA0-80BE-5257FB656883}" destId="{62FB0F99-7D53-4AD6-A80C-D520BDEC68A0}" srcOrd="1" destOrd="0" parTransId="{6A117CE8-685C-40B3-96B7-D01907ABC21F}" sibTransId="{D05E8968-A60F-4994-960B-88DA67D515CE}"/>
    <dgm:cxn modelId="{C00AD870-34BD-4D41-8B1F-54D9A55E31A5}" srcId="{475AD7C8-865D-4CA0-80BE-5257FB656883}" destId="{3C0E1665-7CEC-4C50-9077-F6CADFFB2CDA}" srcOrd="2" destOrd="0" parTransId="{0881FBD6-710B-4371-9C1E-AB48D518EEFC}" sibTransId="{574A60EF-F1EA-4302-83E6-9B7FD3DC8971}"/>
    <dgm:cxn modelId="{AF015387-5DD2-46C2-977C-D8C458F6BB09}" type="presOf" srcId="{3C0E1665-7CEC-4C50-9077-F6CADFFB2CDA}" destId="{1B966E70-4521-49DF-B7CD-4B59185C5DA6}" srcOrd="0" destOrd="0" presId="urn:microsoft.com/office/officeart/2005/8/layout/hProcess11"/>
    <dgm:cxn modelId="{2A2DF62B-7C83-4520-9991-475C4B88C4A9}" type="presParOf" srcId="{E1F1A158-B433-4E17-9F7B-FE431500250C}" destId="{28D9A47C-6B2A-49C2-9470-59391133E8A6}" srcOrd="0" destOrd="0" presId="urn:microsoft.com/office/officeart/2005/8/layout/hProcess11"/>
    <dgm:cxn modelId="{F7116002-CA1B-4DFA-BDF6-4E251F8B8AE1}" type="presParOf" srcId="{E1F1A158-B433-4E17-9F7B-FE431500250C}" destId="{0B238EE4-F195-459C-902A-2307025A1FD5}" srcOrd="1" destOrd="0" presId="urn:microsoft.com/office/officeart/2005/8/layout/hProcess11"/>
    <dgm:cxn modelId="{E1370BEE-FACA-41A5-B813-F19B0E08219F}" type="presParOf" srcId="{0B238EE4-F195-459C-902A-2307025A1FD5}" destId="{A9826B30-B432-4A5B-B924-DF62660DF2E5}" srcOrd="0" destOrd="0" presId="urn:microsoft.com/office/officeart/2005/8/layout/hProcess11"/>
    <dgm:cxn modelId="{D74E91B9-F0B3-463C-B4DA-2C41B67708A0}" type="presParOf" srcId="{A9826B30-B432-4A5B-B924-DF62660DF2E5}" destId="{49325DBA-4AB2-4D97-B915-E87B2BB62C4C}" srcOrd="0" destOrd="0" presId="urn:microsoft.com/office/officeart/2005/8/layout/hProcess11"/>
    <dgm:cxn modelId="{3A40E444-4142-4CDC-8ED6-8006EFFBBCB7}" type="presParOf" srcId="{A9826B30-B432-4A5B-B924-DF62660DF2E5}" destId="{9E528267-9E4F-435A-AA46-75EE0C8CB05B}" srcOrd="1" destOrd="0" presId="urn:microsoft.com/office/officeart/2005/8/layout/hProcess11"/>
    <dgm:cxn modelId="{42727EFA-36BE-4871-8486-C528695C3E08}" type="presParOf" srcId="{A9826B30-B432-4A5B-B924-DF62660DF2E5}" destId="{DA098B15-61CE-4321-A3BC-2CE4979826BD}" srcOrd="2" destOrd="0" presId="urn:microsoft.com/office/officeart/2005/8/layout/hProcess11"/>
    <dgm:cxn modelId="{107E3433-F0AA-4929-8601-625605B7FD72}" type="presParOf" srcId="{0B238EE4-F195-459C-902A-2307025A1FD5}" destId="{1EE639D0-2781-49A6-9FAD-450D7C0BB1F1}" srcOrd="1" destOrd="0" presId="urn:microsoft.com/office/officeart/2005/8/layout/hProcess11"/>
    <dgm:cxn modelId="{EB9A274C-A614-43FC-BFAB-60B13B537373}" type="presParOf" srcId="{0B238EE4-F195-459C-902A-2307025A1FD5}" destId="{8AE78D12-C9C7-4CCA-8C89-009EFADF25F0}" srcOrd="2" destOrd="0" presId="urn:microsoft.com/office/officeart/2005/8/layout/hProcess11"/>
    <dgm:cxn modelId="{283B5CB0-724B-41A4-8A31-AA3927A9F4F6}" type="presParOf" srcId="{8AE78D12-C9C7-4CCA-8C89-009EFADF25F0}" destId="{12674307-5D67-4204-84EA-5CC10FCF39BE}" srcOrd="0" destOrd="0" presId="urn:microsoft.com/office/officeart/2005/8/layout/hProcess11"/>
    <dgm:cxn modelId="{1A96D93E-A716-4ECF-8250-736FB5EE04B8}" type="presParOf" srcId="{8AE78D12-C9C7-4CCA-8C89-009EFADF25F0}" destId="{364AB102-9A6D-4F22-8953-238E85FEC713}" srcOrd="1" destOrd="0" presId="urn:microsoft.com/office/officeart/2005/8/layout/hProcess11"/>
    <dgm:cxn modelId="{E91BB30D-2564-488E-92A7-FDE8CD0229AA}" type="presParOf" srcId="{8AE78D12-C9C7-4CCA-8C89-009EFADF25F0}" destId="{A5BB94B8-D736-41CB-AEFD-946DD3BB0148}" srcOrd="2" destOrd="0" presId="urn:microsoft.com/office/officeart/2005/8/layout/hProcess11"/>
    <dgm:cxn modelId="{1C902025-BAE2-44A5-A01B-D7A30FE09404}" type="presParOf" srcId="{0B238EE4-F195-459C-902A-2307025A1FD5}" destId="{AF857312-241F-426E-A695-D5F609C1E86F}" srcOrd="3" destOrd="0" presId="urn:microsoft.com/office/officeart/2005/8/layout/hProcess11"/>
    <dgm:cxn modelId="{6C9E0CD7-73CC-4279-AE39-C50198BF3DAE}" type="presParOf" srcId="{0B238EE4-F195-459C-902A-2307025A1FD5}" destId="{8C401332-4423-4B60-8C49-60F00878D495}" srcOrd="4" destOrd="0" presId="urn:microsoft.com/office/officeart/2005/8/layout/hProcess11"/>
    <dgm:cxn modelId="{DBDC5623-FC34-4C1A-8819-767516348457}" type="presParOf" srcId="{8C401332-4423-4B60-8C49-60F00878D495}" destId="{1B966E70-4521-49DF-B7CD-4B59185C5DA6}" srcOrd="0" destOrd="0" presId="urn:microsoft.com/office/officeart/2005/8/layout/hProcess11"/>
    <dgm:cxn modelId="{3373DAF5-EC53-46FB-A05A-5D03EE68E5CC}" type="presParOf" srcId="{8C401332-4423-4B60-8C49-60F00878D495}" destId="{9F0246E6-D358-4EB2-B357-07E8EB03C751}" srcOrd="1" destOrd="0" presId="urn:microsoft.com/office/officeart/2005/8/layout/hProcess11"/>
    <dgm:cxn modelId="{CCC34528-CCA8-4765-8310-A9FADCDD8F7C}" type="presParOf" srcId="{8C401332-4423-4B60-8C49-60F00878D495}" destId="{43B160F5-29E9-4BCF-B450-E53572481A76}" srcOrd="2" destOrd="0" presId="urn:microsoft.com/office/officeart/2005/8/layout/hProcess11"/>
    <dgm:cxn modelId="{87CE69B4-0816-46D0-8217-6E6909C212C8}" type="presParOf" srcId="{0B238EE4-F195-459C-902A-2307025A1FD5}" destId="{058A943C-778F-4068-AEF5-2CA38DFDB6B1}" srcOrd="5" destOrd="0" presId="urn:microsoft.com/office/officeart/2005/8/layout/hProcess11"/>
    <dgm:cxn modelId="{A4324F81-9634-4142-BA16-8F8F56615DDB}" type="presParOf" srcId="{0B238EE4-F195-459C-902A-2307025A1FD5}" destId="{11AC2026-4705-470D-B9CB-40F2CF5C1F9E}" srcOrd="6" destOrd="0" presId="urn:microsoft.com/office/officeart/2005/8/layout/hProcess11"/>
    <dgm:cxn modelId="{B849C546-9B3B-4B68-9415-F38CFAD1CE30}" type="presParOf" srcId="{11AC2026-4705-470D-B9CB-40F2CF5C1F9E}" destId="{2C6FCF11-9D1E-41F2-9471-47553AB1DC9C}" srcOrd="0" destOrd="0" presId="urn:microsoft.com/office/officeart/2005/8/layout/hProcess11"/>
    <dgm:cxn modelId="{FA96A859-3384-4EDF-B13D-F4389B7ADC19}" type="presParOf" srcId="{11AC2026-4705-470D-B9CB-40F2CF5C1F9E}" destId="{7348BBC4-AB46-4036-B733-B2E969A05A17}" srcOrd="1" destOrd="0" presId="urn:microsoft.com/office/officeart/2005/8/layout/hProcess11"/>
    <dgm:cxn modelId="{EDB0CD00-A5F3-4F48-93E3-49DEAED8E8A0}" type="presParOf" srcId="{11AC2026-4705-470D-B9CB-40F2CF5C1F9E}" destId="{99BDF909-3F8A-4728-B43D-F166A2BDC5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9A47C-6B2A-49C2-9470-59391133E8A6}">
      <dsp:nvSpPr>
        <dsp:cNvPr id="0" name=""/>
        <dsp:cNvSpPr/>
      </dsp:nvSpPr>
      <dsp:spPr>
        <a:xfrm>
          <a:off x="0" y="1317746"/>
          <a:ext cx="8280920" cy="175699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25DBA-4AB2-4D97-B915-E87B2BB62C4C}">
      <dsp:nvSpPr>
        <dsp:cNvPr id="0" name=""/>
        <dsp:cNvSpPr/>
      </dsp:nvSpPr>
      <dsp:spPr>
        <a:xfrm>
          <a:off x="3730" y="0"/>
          <a:ext cx="1794064" cy="175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J3-7Pr</a:t>
          </a:r>
          <a:r>
            <a:rPr lang="fr-FR" sz="2100" kern="1200" smtClean="0"/>
            <a:t>é</a:t>
          </a:r>
          <a:r>
            <a:rPr lang="en-US" sz="2100" kern="1200" smtClean="0"/>
            <a:t>v</a:t>
          </a:r>
          <a:endParaRPr lang="en-US" sz="2100" kern="1200"/>
        </a:p>
      </dsp:txBody>
      <dsp:txXfrm>
        <a:off x="3730" y="0"/>
        <a:ext cx="1794064" cy="1756995"/>
      </dsp:txXfrm>
    </dsp:sp>
    <dsp:sp modelId="{9E528267-9E4F-435A-AA46-75EE0C8CB05B}">
      <dsp:nvSpPr>
        <dsp:cNvPr id="0" name=""/>
        <dsp:cNvSpPr/>
      </dsp:nvSpPr>
      <dsp:spPr>
        <a:xfrm>
          <a:off x="681137" y="1976619"/>
          <a:ext cx="439248" cy="439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74307-5D67-4204-84EA-5CC10FCF39BE}">
      <dsp:nvSpPr>
        <dsp:cNvPr id="0" name=""/>
        <dsp:cNvSpPr/>
      </dsp:nvSpPr>
      <dsp:spPr>
        <a:xfrm>
          <a:off x="1887497" y="2635492"/>
          <a:ext cx="1794064" cy="175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BSMChaleur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J3-7Pr</a:t>
          </a:r>
          <a:r>
            <a:rPr lang="fr-FR" sz="2100" kern="1200" smtClean="0"/>
            <a:t>é</a:t>
          </a:r>
          <a:r>
            <a:rPr lang="en-US" sz="2100" kern="1200" smtClean="0"/>
            <a:t>v</a:t>
          </a:r>
          <a:endParaRPr lang="en-US" sz="2100" kern="1200"/>
        </a:p>
      </dsp:txBody>
      <dsp:txXfrm>
        <a:off x="1887497" y="2635492"/>
        <a:ext cx="1794064" cy="1756995"/>
      </dsp:txXfrm>
    </dsp:sp>
    <dsp:sp modelId="{364AB102-9A6D-4F22-8953-238E85FEC713}">
      <dsp:nvSpPr>
        <dsp:cNvPr id="0" name=""/>
        <dsp:cNvSpPr/>
      </dsp:nvSpPr>
      <dsp:spPr>
        <a:xfrm>
          <a:off x="2564905" y="1976619"/>
          <a:ext cx="439248" cy="439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66E70-4521-49DF-B7CD-4B59185C5DA6}">
      <dsp:nvSpPr>
        <dsp:cNvPr id="0" name=""/>
        <dsp:cNvSpPr/>
      </dsp:nvSpPr>
      <dsp:spPr>
        <a:xfrm>
          <a:off x="3771265" y="0"/>
          <a:ext cx="1794064" cy="175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J1-2Pr</a:t>
          </a:r>
          <a:r>
            <a:rPr lang="fr-FR" sz="2100" kern="1200" smtClean="0"/>
            <a:t>é</a:t>
          </a:r>
          <a:r>
            <a:rPr lang="en-US" sz="2100" kern="1200" smtClean="0"/>
            <a:t>v 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J3-7Pr</a:t>
          </a:r>
          <a:r>
            <a:rPr lang="fr-FR" sz="2100" kern="1200" smtClean="0"/>
            <a:t>é</a:t>
          </a:r>
          <a:r>
            <a:rPr lang="en-US" sz="2100" kern="1200" smtClean="0"/>
            <a:t>v AvertChaleur</a:t>
          </a:r>
          <a:endParaRPr lang="en-US" sz="2100" kern="1200"/>
        </a:p>
      </dsp:txBody>
      <dsp:txXfrm>
        <a:off x="3771265" y="0"/>
        <a:ext cx="1794064" cy="1756995"/>
      </dsp:txXfrm>
    </dsp:sp>
    <dsp:sp modelId="{9F0246E6-D358-4EB2-B357-07E8EB03C751}">
      <dsp:nvSpPr>
        <dsp:cNvPr id="0" name=""/>
        <dsp:cNvSpPr/>
      </dsp:nvSpPr>
      <dsp:spPr>
        <a:xfrm>
          <a:off x="4448673" y="1976619"/>
          <a:ext cx="439248" cy="439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FCF11-9D1E-41F2-9471-47553AB1DC9C}">
      <dsp:nvSpPr>
        <dsp:cNvPr id="0" name=""/>
        <dsp:cNvSpPr/>
      </dsp:nvSpPr>
      <dsp:spPr>
        <a:xfrm>
          <a:off x="5655033" y="2635492"/>
          <a:ext cx="1794064" cy="175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J1-2Pr</a:t>
          </a:r>
          <a:r>
            <a:rPr lang="fr-FR" sz="2100" kern="1200" smtClean="0"/>
            <a:t>é</a:t>
          </a:r>
          <a:r>
            <a:rPr lang="en-US" sz="2100" kern="1200" smtClean="0"/>
            <a:t>v  AvertChaleur BSMTrop</a:t>
          </a:r>
          <a:endParaRPr lang="en-US" sz="2100" kern="1200"/>
        </a:p>
      </dsp:txBody>
      <dsp:txXfrm>
        <a:off x="5655033" y="2635492"/>
        <a:ext cx="1794064" cy="1756995"/>
      </dsp:txXfrm>
    </dsp:sp>
    <dsp:sp modelId="{7348BBC4-AB46-4036-B733-B2E969A05A17}">
      <dsp:nvSpPr>
        <dsp:cNvPr id="0" name=""/>
        <dsp:cNvSpPr/>
      </dsp:nvSpPr>
      <dsp:spPr>
        <a:xfrm>
          <a:off x="6332441" y="1976619"/>
          <a:ext cx="439248" cy="439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9A47C-6B2A-49C2-9470-59391133E8A6}">
      <dsp:nvSpPr>
        <dsp:cNvPr id="0" name=""/>
        <dsp:cNvSpPr/>
      </dsp:nvSpPr>
      <dsp:spPr>
        <a:xfrm>
          <a:off x="0" y="1365620"/>
          <a:ext cx="8712968" cy="1820827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25DBA-4AB2-4D97-B915-E87B2BB62C4C}">
      <dsp:nvSpPr>
        <dsp:cNvPr id="0" name=""/>
        <dsp:cNvSpPr/>
      </dsp:nvSpPr>
      <dsp:spPr>
        <a:xfrm>
          <a:off x="3924" y="0"/>
          <a:ext cx="1887667" cy="1820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Pr</a:t>
          </a:r>
          <a:r>
            <a:rPr lang="fr-FR" sz="1200" b="1" kern="1200" smtClean="0"/>
            <a:t>é</a:t>
          </a:r>
          <a:r>
            <a:rPr lang="en-US" sz="1200" b="1" kern="1200" smtClean="0"/>
            <a:t>vTrajet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BSMTrop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AvertChaleur</a:t>
          </a:r>
        </a:p>
      </dsp:txBody>
      <dsp:txXfrm>
        <a:off x="3924" y="0"/>
        <a:ext cx="1887667" cy="1820827"/>
      </dsp:txXfrm>
    </dsp:sp>
    <dsp:sp modelId="{9E528267-9E4F-435A-AA46-75EE0C8CB05B}">
      <dsp:nvSpPr>
        <dsp:cNvPr id="0" name=""/>
        <dsp:cNvSpPr/>
      </dsp:nvSpPr>
      <dsp:spPr>
        <a:xfrm>
          <a:off x="720155" y="2048430"/>
          <a:ext cx="455206" cy="455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74307-5D67-4204-84EA-5CC10FCF39BE}">
      <dsp:nvSpPr>
        <dsp:cNvPr id="0" name=""/>
        <dsp:cNvSpPr/>
      </dsp:nvSpPr>
      <dsp:spPr>
        <a:xfrm>
          <a:off x="1985975" y="2731240"/>
          <a:ext cx="1887667" cy="1820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 J1-2Pr</a:t>
          </a:r>
          <a:r>
            <a:rPr lang="fr-FR" sz="1200" b="1" kern="1200" smtClean="0"/>
            <a:t>é</a:t>
          </a:r>
          <a:r>
            <a:rPr lang="en-US" sz="1200" b="1" kern="1200" smtClean="0"/>
            <a:t>v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RDD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Pr</a:t>
          </a:r>
          <a:r>
            <a:rPr lang="fr-FR" sz="1200" b="1" kern="1200" smtClean="0"/>
            <a:t>é</a:t>
          </a:r>
          <a:r>
            <a:rPr lang="en-US" sz="1200" b="1" kern="1200" smtClean="0"/>
            <a:t>vTrajet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AvertTrop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AvertM</a:t>
          </a:r>
          <a:r>
            <a:rPr lang="fr-FR" sz="1200" b="1" kern="1200" smtClean="0"/>
            <a:t>é</a:t>
          </a:r>
          <a:r>
            <a:rPr lang="en-US" sz="1200" b="1" kern="1200" smtClean="0"/>
            <a:t>t</a:t>
          </a:r>
          <a:r>
            <a:rPr lang="fr-FR" sz="1200" b="1" kern="1200" smtClean="0"/>
            <a:t>é</a:t>
          </a:r>
          <a:r>
            <a:rPr lang="en-US" sz="1200" b="1" kern="1200" smtClean="0"/>
            <a:t>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InfoGenM</a:t>
          </a:r>
          <a:r>
            <a:rPr lang="fr-FR" sz="1200" b="1" kern="1200" smtClean="0"/>
            <a:t>é</a:t>
          </a:r>
          <a:r>
            <a:rPr lang="en-US" sz="1200" b="1" kern="1200" smtClean="0"/>
            <a:t>t</a:t>
          </a:r>
          <a:r>
            <a:rPr lang="fr-FR" sz="1200" b="1" kern="1200" smtClean="0"/>
            <a:t>é</a:t>
          </a:r>
          <a:r>
            <a:rPr lang="en-US" sz="1200" b="1" kern="1200" smtClean="0"/>
            <a:t>o</a:t>
          </a:r>
          <a:endParaRPr lang="en-US" sz="1200" b="1" kern="1200"/>
        </a:p>
      </dsp:txBody>
      <dsp:txXfrm>
        <a:off x="1985975" y="2731240"/>
        <a:ext cx="1887667" cy="1820827"/>
      </dsp:txXfrm>
    </dsp:sp>
    <dsp:sp modelId="{364AB102-9A6D-4F22-8953-238E85FEC713}">
      <dsp:nvSpPr>
        <dsp:cNvPr id="0" name=""/>
        <dsp:cNvSpPr/>
      </dsp:nvSpPr>
      <dsp:spPr>
        <a:xfrm>
          <a:off x="2702206" y="2048430"/>
          <a:ext cx="455206" cy="455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66E70-4521-49DF-B7CD-4B59185C5DA6}">
      <dsp:nvSpPr>
        <dsp:cNvPr id="0" name=""/>
        <dsp:cNvSpPr/>
      </dsp:nvSpPr>
      <dsp:spPr>
        <a:xfrm>
          <a:off x="3968027" y="0"/>
          <a:ext cx="1887667" cy="1820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J1-2Pr</a:t>
          </a:r>
          <a:r>
            <a:rPr lang="fr-FR" sz="1200" b="1" kern="1200" smtClean="0"/>
            <a:t>é</a:t>
          </a:r>
          <a:r>
            <a:rPr lang="en-US" sz="1200" b="1" kern="1200" smtClean="0"/>
            <a:t>v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RDD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GraphNd’Eau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Pr</a:t>
          </a:r>
          <a:r>
            <a:rPr lang="fr-FR" sz="1200" b="1" kern="1200" smtClean="0"/>
            <a:t>é</a:t>
          </a:r>
          <a:r>
            <a:rPr lang="en-US" sz="1200" b="1" kern="1200" smtClean="0"/>
            <a:t>vTrajet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AvertTrop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AvertM</a:t>
          </a:r>
          <a:r>
            <a:rPr lang="fr-FR" sz="1200" b="1" kern="1200" smtClean="0"/>
            <a:t>é</a:t>
          </a:r>
          <a:r>
            <a:rPr lang="en-US" sz="1200" b="1" kern="1200" smtClean="0"/>
            <a:t>t</a:t>
          </a:r>
          <a:r>
            <a:rPr lang="fr-FR" sz="1200" b="1" kern="1200" smtClean="0"/>
            <a:t>é</a:t>
          </a:r>
          <a:r>
            <a:rPr lang="en-US" sz="1200" b="1" kern="1200" smtClean="0"/>
            <a:t>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InfoGenM</a:t>
          </a:r>
          <a:r>
            <a:rPr lang="fr-FR" sz="1200" b="1" kern="1200" smtClean="0"/>
            <a:t>é</a:t>
          </a:r>
          <a:r>
            <a:rPr lang="en-US" sz="1200" b="1" kern="1200" smtClean="0"/>
            <a:t>t</a:t>
          </a:r>
          <a:r>
            <a:rPr lang="fr-FR" sz="1200" b="1" kern="1200" smtClean="0"/>
            <a:t>é</a:t>
          </a:r>
          <a:r>
            <a:rPr lang="en-US" sz="1200" b="1" kern="1200" smtClean="0"/>
            <a:t>o</a:t>
          </a:r>
          <a:endParaRPr lang="en-US" sz="1200" b="1" kern="1200"/>
        </a:p>
      </dsp:txBody>
      <dsp:txXfrm>
        <a:off x="3968027" y="0"/>
        <a:ext cx="1887667" cy="1820827"/>
      </dsp:txXfrm>
    </dsp:sp>
    <dsp:sp modelId="{9F0246E6-D358-4EB2-B357-07E8EB03C751}">
      <dsp:nvSpPr>
        <dsp:cNvPr id="0" name=""/>
        <dsp:cNvSpPr/>
      </dsp:nvSpPr>
      <dsp:spPr>
        <a:xfrm>
          <a:off x="4684257" y="2048430"/>
          <a:ext cx="455206" cy="455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FCF11-9D1E-41F2-9471-47553AB1DC9C}">
      <dsp:nvSpPr>
        <dsp:cNvPr id="0" name=""/>
        <dsp:cNvSpPr/>
      </dsp:nvSpPr>
      <dsp:spPr>
        <a:xfrm>
          <a:off x="5950078" y="2731240"/>
          <a:ext cx="1887667" cy="1820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SommM</a:t>
          </a:r>
          <a:r>
            <a:rPr lang="fr-FR" sz="1200" b="1" kern="1200" smtClean="0"/>
            <a:t>é</a:t>
          </a:r>
          <a:r>
            <a:rPr lang="en-US" sz="1200" b="1" kern="1200" smtClean="0"/>
            <a:t>t</a:t>
          </a:r>
          <a:r>
            <a:rPr lang="fr-FR" sz="1200" b="1" kern="1200" smtClean="0"/>
            <a:t>é</a:t>
          </a:r>
          <a:r>
            <a:rPr lang="en-US" sz="1200" b="1" kern="1200" smtClean="0"/>
            <a:t>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ObsNd’Eau</a:t>
          </a:r>
          <a:endParaRPr lang="en-US" sz="1200" b="1" kern="1200"/>
        </a:p>
      </dsp:txBody>
      <dsp:txXfrm>
        <a:off x="5950078" y="2731240"/>
        <a:ext cx="1887667" cy="1820827"/>
      </dsp:txXfrm>
    </dsp:sp>
    <dsp:sp modelId="{7348BBC4-AB46-4036-B733-B2E969A05A17}">
      <dsp:nvSpPr>
        <dsp:cNvPr id="0" name=""/>
        <dsp:cNvSpPr/>
      </dsp:nvSpPr>
      <dsp:spPr>
        <a:xfrm>
          <a:off x="6666309" y="2048430"/>
          <a:ext cx="455206" cy="455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2BA015E4-0853-45AF-B9C3-EB0D4137C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942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8" tIns="46409" rIns="92818" bIns="464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FADF5FC4-F657-4B8E-B49D-C81B3839E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923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en-US" smtClean="0"/>
          </a:p>
        </p:txBody>
      </p:sp>
      <p:sp>
        <p:nvSpPr>
          <p:cNvPr id="4792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0139" indent="-284668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38675" indent="-22773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594144" indent="-22773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49615" indent="-22773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05084" indent="-2277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60554" indent="-2277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16024" indent="-2277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71494" indent="-2277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fld id="{07F9DDF6-14CB-4C9B-8CD6-004D33FF4DC6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2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DF5FC4-F657-4B8E-B49D-C81B3839E10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3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5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79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06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586" y="1412777"/>
            <a:ext cx="7992888" cy="1470025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666" y="2883051"/>
            <a:ext cx="4945470" cy="191410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064896" cy="980728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136904" cy="432048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9552" y="2636912"/>
            <a:ext cx="8136904" cy="3096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692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560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322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267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801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69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07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29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177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280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620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95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82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/>
        </p:nvSpPr>
        <p:spPr bwMode="auto">
          <a:xfrm>
            <a:off x="755650" y="6092825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smtClean="0"/>
              <a:t>Page </a:t>
            </a:r>
            <a:fld id="{2D7C2D32-41F0-423F-A8C2-8C3AB7F883C2}" type="slidenum">
              <a:rPr lang="en-CA" altLang="en-US" sz="1000" smtClean="0"/>
              <a:pPr algn="ctr" eaLnBrk="1" hangingPunct="1">
                <a:defRPr/>
              </a:pPr>
              <a:t>‹#›</a:t>
            </a:fld>
            <a:r>
              <a:rPr lang="en-CA" altLang="en-US" sz="1000" smtClean="0"/>
              <a:t> – </a:t>
            </a:r>
            <a:fld id="{BD604BA0-6D4D-438C-8F1A-6262E1A3C40E}" type="datetime4">
              <a:rPr kumimoji="0" lang="en-CA" altLang="en-US" sz="1000" smtClean="0"/>
              <a:pPr algn="ctr" eaLnBrk="1" hangingPunct="1">
                <a:defRPr/>
              </a:pPr>
              <a:t>January 10, 2020</a:t>
            </a:fld>
            <a:endParaRPr kumimoji="0" lang="en-CA" altLang="en-US" sz="1000" smtClean="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48" r:id="rId12"/>
    <p:sldLayoutId id="2147484849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panose="020B0604020202020204" pitchFamily="34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panose="020B0604020202020204" pitchFamily="34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551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578" y="622249"/>
            <a:ext cx="8622842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0644" y="1737436"/>
            <a:ext cx="6807200" cy="1672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10/01/2020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29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office.gc.ca/" TargetMode="External"/><Relationship Id="rId2" Type="http://schemas.openxmlformats.org/officeDocument/2006/relationships/hyperlink" Target="mailto:jill.maepea@canada.ca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mages.google.ca/imgres?imgurl=http://serc.carleton.edu/images/NAGTWorkshops/earlycareer/balance.gif&amp;imgrefurl=http://serc.carleton.edu/NAGTWorkshops/earlycareer/balance/&amp;h=449&amp;w=489&amp;sz=9&amp;hl=en&amp;start=1&amp;tbnid=MsXnrjnvag2HiM:&amp;tbnh=119&amp;tbnw=130&amp;prev=/images?q=balance&amp;gbv=2&amp;hl=en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767956" y="1546338"/>
            <a:ext cx="7993063" cy="1470025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Conf</a:t>
            </a:r>
            <a:r>
              <a:rPr lang="fr-FR"/>
              <a:t>é</a:t>
            </a:r>
            <a:r>
              <a:rPr lang="en-US" altLang="zh-TW" smtClean="0"/>
              <a:t>rence de planification initiale</a:t>
            </a:r>
            <a:br>
              <a:rPr lang="en-US" altLang="zh-TW" smtClean="0"/>
            </a:br>
            <a:r>
              <a:rPr lang="en-US" altLang="zh-TW" smtClean="0"/>
              <a:t>le 14 janvier 2020</a:t>
            </a:r>
            <a:br>
              <a:rPr lang="en-US" altLang="zh-TW" smtClean="0"/>
            </a:br>
            <a:endParaRPr lang="fr-CA" altLang="en-US" smtClean="0"/>
          </a:p>
        </p:txBody>
      </p:sp>
      <p:pic>
        <p:nvPicPr>
          <p:cNvPr id="717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6092825"/>
            <a:ext cx="20478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94686"/>
            <a:ext cx="4517227" cy="340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87" y="3861048"/>
            <a:ext cx="4272008" cy="1106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006" y="443990"/>
            <a:ext cx="8557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smtClean="0">
                <a:solidFill>
                  <a:schemeClr val="bg1"/>
                </a:solidFill>
              </a:rPr>
              <a:t>EXERCICE </a:t>
            </a:r>
            <a:r>
              <a:rPr lang="en-US" altLang="zh-TW" sz="4000" b="1">
                <a:solidFill>
                  <a:schemeClr val="bg1"/>
                </a:solidFill>
              </a:rPr>
              <a:t>BRUNSWICK CHARLIE</a:t>
            </a:r>
            <a:endParaRPr lang="en-CA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243408"/>
            <a:ext cx="9372600" cy="73914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800">
              <a:solidFill>
                <a:srgbClr val="000000"/>
              </a:solidFill>
            </a:endParaRPr>
          </a:p>
        </p:txBody>
      </p:sp>
      <p:sp>
        <p:nvSpPr>
          <p:cNvPr id="199683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5988" y="1116013"/>
            <a:ext cx="2057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Comprendre les dangers : tempêtes et répercussions connexes</a:t>
            </a:r>
          </a:p>
        </p:txBody>
      </p:sp>
      <p:sp>
        <p:nvSpPr>
          <p:cNvPr id="199684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7000" y="1676400"/>
            <a:ext cx="76200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85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05075" y="1703388"/>
            <a:ext cx="4140200" cy="4273550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0000"/>
              </a:gs>
            </a:gsLst>
            <a:lin ang="5400000" scaled="1"/>
          </a:gra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800">
              <a:solidFill>
                <a:srgbClr val="000000"/>
              </a:solidFill>
            </a:endParaRPr>
          </a:p>
        </p:txBody>
      </p:sp>
      <p:sp>
        <p:nvSpPr>
          <p:cNvPr id="199686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81338" y="2368550"/>
            <a:ext cx="2971800" cy="2943225"/>
          </a:xfrm>
          <a:prstGeom prst="ellipse">
            <a:avLst/>
          </a:prstGeom>
          <a:solidFill>
            <a:srgbClr val="C0C0C0">
              <a:alpha val="78038"/>
            </a:srgbClr>
          </a:solidFill>
          <a:ln w="57150" cmpd="thinThick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9687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62338" y="3262313"/>
            <a:ext cx="212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2400" b="1">
                <a:solidFill>
                  <a:srgbClr val="000000"/>
                </a:solidFill>
              </a:rPr>
              <a:t>Gestion d’une urgence</a:t>
            </a:r>
          </a:p>
        </p:txBody>
      </p:sp>
      <p:sp>
        <p:nvSpPr>
          <p:cNvPr id="199688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33800" y="914400"/>
            <a:ext cx="1893888" cy="461963"/>
          </a:xfrm>
          <a:prstGeom prst="rect">
            <a:avLst/>
          </a:prstGeom>
          <a:solidFill>
            <a:srgbClr val="FFFF00">
              <a:alpha val="67058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2400" b="1">
                <a:solidFill>
                  <a:srgbClr val="000000"/>
                </a:solidFill>
              </a:rPr>
              <a:t>Atténuation</a:t>
            </a:r>
          </a:p>
        </p:txBody>
      </p:sp>
      <p:sp>
        <p:nvSpPr>
          <p:cNvPr id="199689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1800" y="3581400"/>
            <a:ext cx="1895475" cy="461963"/>
          </a:xfrm>
          <a:prstGeom prst="rect">
            <a:avLst/>
          </a:prstGeom>
          <a:solidFill>
            <a:srgbClr val="FFCC00">
              <a:alpha val="43137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2400" b="1">
                <a:solidFill>
                  <a:srgbClr val="000000"/>
                </a:solidFill>
              </a:rPr>
              <a:t>Préparation</a:t>
            </a:r>
          </a:p>
        </p:txBody>
      </p:sp>
      <p:sp>
        <p:nvSpPr>
          <p:cNvPr id="199690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02038" y="6248400"/>
            <a:ext cx="1946275" cy="461963"/>
          </a:xfrm>
          <a:prstGeom prst="rect">
            <a:avLst/>
          </a:prstGeom>
          <a:solidFill>
            <a:srgbClr val="FF0000">
              <a:alpha val="79999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Intervention</a:t>
            </a:r>
          </a:p>
        </p:txBody>
      </p:sp>
      <p:sp>
        <p:nvSpPr>
          <p:cNvPr id="199691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025" y="3649663"/>
            <a:ext cx="2460625" cy="461962"/>
          </a:xfrm>
          <a:prstGeom prst="rect">
            <a:avLst/>
          </a:prstGeom>
          <a:solidFill>
            <a:srgbClr val="FFCC00">
              <a:alpha val="39999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2400" b="1">
                <a:solidFill>
                  <a:srgbClr val="000000"/>
                </a:solidFill>
              </a:rPr>
              <a:t>Rétablissement</a:t>
            </a:r>
          </a:p>
        </p:txBody>
      </p:sp>
      <p:sp>
        <p:nvSpPr>
          <p:cNvPr id="199692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916238" y="2676525"/>
            <a:ext cx="271462" cy="6651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3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441700" y="2084388"/>
            <a:ext cx="541338" cy="3794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4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4271963" y="2084388"/>
            <a:ext cx="7191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5" name="Line 1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323013" y="3603625"/>
            <a:ext cx="0" cy="663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6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4162425" y="5595938"/>
            <a:ext cx="7207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7" name="Line 18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5873750" y="4457700"/>
            <a:ext cx="360363" cy="5699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8" name="Line 1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5153025" y="5160963"/>
            <a:ext cx="53975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699" name="Line 20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260975" y="2178050"/>
            <a:ext cx="541338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0" name="Line 21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5981700" y="2787650"/>
            <a:ext cx="269875" cy="4746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1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419475" y="5121275"/>
            <a:ext cx="53975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2" name="Line 23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973388" y="4497388"/>
            <a:ext cx="269875" cy="474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3" name="Line 2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846388" y="3603625"/>
            <a:ext cx="0" cy="663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4" name="Rectangle 2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71016" y="87313"/>
            <a:ext cx="876548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A" altLang="en-US" sz="3600" b="1">
                <a:solidFill>
                  <a:srgbClr val="000000"/>
                </a:solidFill>
              </a:rPr>
              <a:t>La météo dans la gestion des urgences</a:t>
            </a:r>
          </a:p>
        </p:txBody>
      </p:sp>
      <p:sp>
        <p:nvSpPr>
          <p:cNvPr id="199705" name="Text Box 2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248400" y="9906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La météo et votre plan d’urgence</a:t>
            </a:r>
          </a:p>
        </p:txBody>
      </p:sp>
      <p:sp>
        <p:nvSpPr>
          <p:cNvPr id="199706" name="Text Box 3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010400" y="2133600"/>
            <a:ext cx="205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Renseignements météorologiques de base pour les gestionnaires des mesures d’urgence</a:t>
            </a:r>
          </a:p>
        </p:txBody>
      </p:sp>
      <p:sp>
        <p:nvSpPr>
          <p:cNvPr id="199707" name="Text Box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17488" y="2684463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Renseignements sur la météo après l’impact</a:t>
            </a:r>
          </a:p>
        </p:txBody>
      </p:sp>
      <p:sp>
        <p:nvSpPr>
          <p:cNvPr id="199708" name="Line 33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>
            <a:off x="5562600" y="1295400"/>
            <a:ext cx="76200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09" name="Line 34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3108325" y="5791200"/>
            <a:ext cx="320675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10" name="Line 3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828800" y="3024188"/>
            <a:ext cx="685800" cy="252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11" name="Line 36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6553200" y="2667000"/>
            <a:ext cx="53340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12" name="Text Box 3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867525" y="4297363"/>
            <a:ext cx="2514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Conditions météorologiques pendant la saison des tempêtes tropicales, des crues, des feux de forêt, etc</a:t>
            </a:r>
            <a:r>
              <a:rPr kumimoji="1" lang="en-US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199713" name="Text Box 31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286500" y="5934075"/>
            <a:ext cx="274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Conditions météorologiques pendant les événements météorologiques importants</a:t>
            </a:r>
          </a:p>
        </p:txBody>
      </p:sp>
      <p:sp>
        <p:nvSpPr>
          <p:cNvPr id="199714" name="Text Box 31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96838" y="5110163"/>
            <a:ext cx="248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Conditions météorologiques pendant les tempêtes de neige</a:t>
            </a:r>
          </a:p>
        </p:txBody>
      </p:sp>
      <p:sp>
        <p:nvSpPr>
          <p:cNvPr id="199715" name="Text Box 31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82600" y="6154738"/>
            <a:ext cx="3048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Conditions météorologiques pendant les épisodes de temps violent au cours de l’été</a:t>
            </a:r>
          </a:p>
        </p:txBody>
      </p:sp>
      <p:sp>
        <p:nvSpPr>
          <p:cNvPr id="199716" name="Text Box 31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27000" y="4232275"/>
            <a:ext cx="2352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fr-CA" altLang="en-US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Conditions météorologiques pendant les inondations</a:t>
            </a:r>
          </a:p>
        </p:txBody>
      </p:sp>
      <p:sp>
        <p:nvSpPr>
          <p:cNvPr id="199717" name="Line 26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 flipV="1">
            <a:off x="6477000" y="4876800"/>
            <a:ext cx="390525" cy="1508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18" name="Line 26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H="1" flipV="1">
            <a:off x="5715000" y="5791200"/>
            <a:ext cx="533400" cy="304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19" name="Line 26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2282825" y="5387975"/>
            <a:ext cx="838200" cy="3905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9720" name="Line 26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2133600" y="4648200"/>
            <a:ext cx="457200" cy="873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620688"/>
            <a:ext cx="4732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www.meteo.gc.ca (1)</a:t>
            </a:r>
            <a:endParaRPr lang="en-CA" sz="3600" b="1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6" y="1349366"/>
            <a:ext cx="6139952" cy="494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143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30681"/>
            <a:ext cx="6499263" cy="212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9"/>
            <a:ext cx="3148151" cy="28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5616" y="620688"/>
            <a:ext cx="4732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www.meteo.gc.ca (2)</a:t>
            </a:r>
            <a:endParaRPr lang="en-CA" sz="3600" b="1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211960" y="2870101"/>
            <a:ext cx="108012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>
            <a:off x="5515282" y="4005064"/>
            <a:ext cx="42487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384376" cy="298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083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25" y="929814"/>
            <a:ext cx="2089896" cy="192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cotec\AppData\Local\Microsoft\Windows\Temporary Internet Files\Content.Outlook\FR4038TB\ra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60280"/>
            <a:ext cx="2450187" cy="21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77165"/>
            <a:ext cx="1593974" cy="163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5"/>
            <a:ext cx="4369731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>
            <a:off x="4211960" y="692696"/>
            <a:ext cx="1512168" cy="2736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8" y="5417944"/>
            <a:ext cx="4231568" cy="144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48064" y="44624"/>
            <a:ext cx="4211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www.meteo.gc.ca </a:t>
            </a:r>
          </a:p>
          <a:p>
            <a:r>
              <a:rPr lang="en-US" sz="3600" b="1"/>
              <a:t> </a:t>
            </a:r>
            <a:r>
              <a:rPr lang="en-US" sz="3600" b="1" smtClean="0"/>
              <a:t>                         (3)</a:t>
            </a:r>
            <a:endParaRPr lang="en-CA" sz="3600" b="1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572000" y="1700808"/>
            <a:ext cx="1224136" cy="37444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572000" y="692696"/>
            <a:ext cx="1224136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2044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27584" y="550421"/>
            <a:ext cx="739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CA" altLang="en-US" sz="3600" b="1" smtClean="0"/>
              <a:t>www.ouragans.ca</a:t>
            </a:r>
            <a:endParaRPr lang="en-CA" altLang="en-US" sz="3600" b="1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5204"/>
            <a:ext cx="6282110" cy="493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830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988840"/>
            <a:ext cx="8540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RZ_and_A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5" y="1556792"/>
            <a:ext cx="6560261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07715" y="116632"/>
            <a:ext cx="6126485" cy="7120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fr-FR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canadien de prévisions des ouragans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2990" y="5803677"/>
            <a:ext cx="56284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2000" b="1"/>
              <a:t>Informations sur les cyclones </a:t>
            </a:r>
            <a:r>
              <a:rPr lang="fr-FR" sz="2000" b="1" smtClean="0"/>
              <a:t>tropicaux…</a:t>
            </a: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/>
              <a:t/>
            </a:r>
            <a:br>
              <a:rPr lang="fr-FR" sz="2000"/>
            </a:br>
            <a:r>
              <a:rPr lang="fr-FR" sz="2000" smtClean="0"/>
              <a:t>.</a:t>
            </a:r>
            <a:endParaRPr lang="en-CA" sz="2000" b="1"/>
          </a:p>
        </p:txBody>
      </p:sp>
      <p:sp>
        <p:nvSpPr>
          <p:cNvPr id="15" name="Rectangle 14"/>
          <p:cNvSpPr/>
          <p:nvPr/>
        </p:nvSpPr>
        <p:spPr bwMode="auto">
          <a:xfrm rot="20654187">
            <a:off x="3563849" y="4853569"/>
            <a:ext cx="2592363" cy="324036"/>
          </a:xfrm>
          <a:prstGeom prst="rect">
            <a:avLst/>
          </a:prstGeom>
          <a:solidFill>
            <a:srgbClr val="D2CBD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en-US" sz="1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Zone de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kumimoji="1" lang="en-US" sz="1800" b="0" i="0" u="none" strike="noStrike" cap="none" normalizeH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responsabilit</a:t>
            </a:r>
            <a:r>
              <a:rPr lang="fr-FR">
                <a:solidFill>
                  <a:srgbClr val="FF0000"/>
                </a:solidFill>
              </a:rPr>
              <a:t>é</a:t>
            </a:r>
            <a:endParaRPr kumimoji="1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979710" y="2635325"/>
            <a:ext cx="2880320" cy="79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i="1">
                <a:solidFill>
                  <a:srgbClr val="FF0000"/>
                </a:solidFill>
              </a:rPr>
              <a:t>Centre canadien de prévisions des </a:t>
            </a:r>
            <a:r>
              <a:rPr lang="fr-FR" sz="1600" i="1" smtClean="0">
                <a:solidFill>
                  <a:srgbClr val="FF0000"/>
                </a:solidFill>
              </a:rPr>
              <a:t>ouragans</a:t>
            </a:r>
          </a:p>
          <a:p>
            <a:r>
              <a:rPr lang="fr-FR" sz="1600" i="1">
                <a:solidFill>
                  <a:srgbClr val="FF0000"/>
                </a:solidFill>
              </a:rPr>
              <a:t>z</a:t>
            </a:r>
            <a:r>
              <a:rPr lang="fr-FR" sz="1600" i="1" smtClean="0">
                <a:solidFill>
                  <a:srgbClr val="FF0000"/>
                </a:solidFill>
              </a:rPr>
              <a:t>one de pr</a:t>
            </a:r>
            <a:r>
              <a:rPr lang="fr-FR" sz="1600" smtClean="0">
                <a:solidFill>
                  <a:srgbClr val="FF0000"/>
                </a:solidFill>
              </a:rPr>
              <a:t>é</a:t>
            </a:r>
            <a:r>
              <a:rPr lang="fr-FR" sz="1600" i="1" smtClean="0">
                <a:solidFill>
                  <a:srgbClr val="FF0000"/>
                </a:solidFill>
              </a:rPr>
              <a:t>vision</a:t>
            </a:r>
            <a:endParaRPr lang="fr-FR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8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5856" y="2420888"/>
            <a:ext cx="648072" cy="4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648072" cy="31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7090"/>
            <a:ext cx="64807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576064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16871"/>
            <a:ext cx="64807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44727"/>
            <a:ext cx="64807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09406"/>
            <a:ext cx="57606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6023570"/>
            <a:ext cx="54006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Image result for tropical depression to hurrica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93" y="1268760"/>
            <a:ext cx="362920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7" descr="Image result for category 4 hurricane"/>
          <p:cNvPicPr>
            <a:picLocks noChangeAspect="1" noChangeArrowheads="1"/>
          </p:cNvPicPr>
          <p:nvPr/>
        </p:nvPicPr>
        <p:blipFill rotWithShape="1">
          <a:blip r:embed="rId11"/>
          <a:srcRect l="-37" t="5920" r="37"/>
          <a:stretch/>
        </p:blipFill>
        <p:spPr bwMode="auto">
          <a:xfrm>
            <a:off x="5652120" y="2671886"/>
            <a:ext cx="1209675" cy="97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8"/>
          <p:cNvPicPr>
            <a:picLocks noChangeAspect="1"/>
          </p:cNvPicPr>
          <p:nvPr/>
        </p:nvPicPr>
        <p:blipFill>
          <a:blip r:embed="rId12"/>
          <a:srcRect l="4897" t="17061" r="7504" b="21291"/>
          <a:stretch>
            <a:fillRect/>
          </a:stretch>
        </p:blipFill>
        <p:spPr bwMode="auto">
          <a:xfrm>
            <a:off x="5643784" y="4919438"/>
            <a:ext cx="1160464" cy="102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6916228" y="5145454"/>
            <a:ext cx="752116" cy="51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Debby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(2012)</a:t>
            </a:r>
          </a:p>
        </p:txBody>
      </p:sp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6895440" y="2852936"/>
            <a:ext cx="700896" cy="51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Rita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(2005)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5856" y="2420888"/>
            <a:ext cx="648072" cy="4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648072" cy="31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7090"/>
            <a:ext cx="64807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576064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16871"/>
            <a:ext cx="64807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44727"/>
            <a:ext cx="64807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09406"/>
            <a:ext cx="57606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6023570"/>
            <a:ext cx="54006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5856" y="2060848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oper Black" panose="0208090404030B020404" pitchFamily="18" charset="0"/>
              </a:rPr>
              <a:t>k</a:t>
            </a:r>
            <a:r>
              <a:rPr lang="en-US" sz="1600" dirty="0" smtClean="0">
                <a:latin typeface="Cooper Black" panose="0208090404030B020404" pitchFamily="18" charset="0"/>
              </a:rPr>
              <a:t>m/h</a:t>
            </a:r>
            <a:endParaRPr lang="en-US" sz="1600" dirty="0">
              <a:latin typeface="Cooper Black" panose="0208090404030B0204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8430" y="59962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62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1624" y="5373216"/>
            <a:ext cx="76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63-118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4427820"/>
            <a:ext cx="82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119-153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3933056"/>
            <a:ext cx="8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154-177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3429000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178-208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292494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209-251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0591" y="2420888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tantia" panose="02030602050306030303" pitchFamily="18" charset="0"/>
                <a:ea typeface="Batang" panose="02030600000101010101" pitchFamily="18" charset="-127"/>
                <a:cs typeface="Browallia New" panose="020B0604020202020204" pitchFamily="34" charset="-34"/>
              </a:rPr>
              <a:t>≥252</a:t>
            </a:r>
            <a:endParaRPr lang="en-US" dirty="0">
              <a:latin typeface="Constantia" panose="02030602050306030303" pitchFamily="18" charset="0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80508" y="490573"/>
            <a:ext cx="8418971" cy="674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3600" b="1" dirty="0"/>
              <a:t>Classification des cyclones tropicaux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>.</a:t>
            </a:r>
            <a:endParaRPr lang="en-CA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3781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0" y="1296144"/>
            <a:ext cx="6805820" cy="55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17824" r="8437" b="4543"/>
          <a:stretch>
            <a:fillRect/>
          </a:stretch>
        </p:blipFill>
        <p:spPr bwMode="auto">
          <a:xfrm>
            <a:off x="3908425" y="1340768"/>
            <a:ext cx="1433513" cy="96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1" t="61017" r="1331" b="1459"/>
          <a:stretch>
            <a:fillRect/>
          </a:stretch>
        </p:blipFill>
        <p:spPr bwMode="auto">
          <a:xfrm>
            <a:off x="5461000" y="1340768"/>
            <a:ext cx="1446213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5185" r="45000" b="36665"/>
          <a:stretch>
            <a:fillRect/>
          </a:stretch>
        </p:blipFill>
        <p:spPr bwMode="auto">
          <a:xfrm>
            <a:off x="6972300" y="1322785"/>
            <a:ext cx="2057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Loading Storm Graphics Loop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6113" y="2556446"/>
            <a:ext cx="1309687" cy="944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 descr="http://www.atl.ec.gc.ca/weather/hurricane/bulletins/20141014180144.Gonzalo.png.e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2013" y="2569146"/>
            <a:ext cx="1298575" cy="931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/>
          <a:srcRect l="-53" t="12036" r="69910" b="38708"/>
          <a:stretch>
            <a:fillRect/>
          </a:stretch>
        </p:blipFill>
        <p:spPr bwMode="auto">
          <a:xfrm>
            <a:off x="6430963" y="3899644"/>
            <a:ext cx="1082675" cy="825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6" descr="http://www.atl.ec.gc.ca/weather/hurricane/bulletins/20130911235042.Gabrielle.png.e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2375" y="3899644"/>
            <a:ext cx="1165225" cy="8255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/>
          <a:srcRect l="-53" t="12036" r="69910" b="38708"/>
          <a:stretch>
            <a:fillRect/>
          </a:stretch>
        </p:blipFill>
        <p:spPr bwMode="auto">
          <a:xfrm>
            <a:off x="6049963" y="5627836"/>
            <a:ext cx="1082675" cy="825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Picture 16" descr="http://www.atl.ec.gc.ca/weather/hurricane/bulletins/20130911235042.Gabrielle.png.e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2288" y="4981351"/>
            <a:ext cx="1165225" cy="8239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1002" y="116632"/>
            <a:ext cx="66992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3600" b="1"/>
              <a:t>Produits météorologiques de </a:t>
            </a:r>
            <a:endParaRPr lang="fr-FR" sz="3600" b="1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3600" b="1" smtClean="0"/>
              <a:t>cyclones </a:t>
            </a:r>
            <a:r>
              <a:rPr lang="fr-FR" sz="3600" b="1"/>
              <a:t>tropicaux</a:t>
            </a:r>
            <a:endParaRPr lang="en-CA" altLang="en-US" sz="3600" b="1"/>
          </a:p>
        </p:txBody>
      </p:sp>
      <p:sp>
        <p:nvSpPr>
          <p:cNvPr id="20" name="Rectangle 19"/>
          <p:cNvSpPr/>
          <p:nvPr/>
        </p:nvSpPr>
        <p:spPr bwMode="auto">
          <a:xfrm>
            <a:off x="611560" y="1628800"/>
            <a:ext cx="88009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err="1" smtClean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</a:t>
            </a:r>
            <a:r>
              <a:rPr kumimoji="1" lang="en-US" sz="1800" b="1" i="0" u="none" strike="noStrike" cap="none" normalizeH="0" baseline="0" err="1" smtClean="0">
                <a:ln>
                  <a:noFill/>
                </a:ln>
                <a:solidFill>
                  <a:srgbClr val="002060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ours</a:t>
            </a:r>
            <a:endParaRPr kumimoji="1" lang="en-US" sz="1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11560" y="2636912"/>
            <a:ext cx="88009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err="1" smtClean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</a:t>
            </a:r>
            <a:r>
              <a:rPr kumimoji="1" lang="en-US" sz="1800" b="1" i="0" u="none" strike="noStrike" cap="none" normalizeH="0" baseline="0" err="1" smtClean="0">
                <a:ln>
                  <a:noFill/>
                </a:ln>
                <a:solidFill>
                  <a:srgbClr val="002060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ours</a:t>
            </a:r>
            <a:endParaRPr kumimoji="1" lang="en-US" sz="1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9552" y="3861048"/>
            <a:ext cx="72008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err="1" smtClean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ours</a:t>
            </a: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7545" y="5229200"/>
            <a:ext cx="684000" cy="3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err="1" smtClean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ours</a:t>
            </a: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125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21" y="142489"/>
            <a:ext cx="8981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Les crit</a:t>
            </a:r>
            <a:r>
              <a:rPr lang="en-CA" sz="3600" b="1" smtClean="0"/>
              <a:t>è</a:t>
            </a:r>
            <a:r>
              <a:rPr lang="en-US" sz="3600" b="1" smtClean="0"/>
              <a:t>res d’avertissement de chaleur </a:t>
            </a:r>
          </a:p>
          <a:p>
            <a:r>
              <a:rPr lang="en-US" sz="3600" b="1" smtClean="0"/>
              <a:t>D’ECCC – N.-B.</a:t>
            </a:r>
            <a:endParaRPr lang="en-CA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72008" y="1556792"/>
            <a:ext cx="9036496" cy="3924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CA" altLang="en-US" sz="3200" dirty="0" smtClean="0">
                <a:ea typeface="新細明體" pitchFamily="18" charset="-120"/>
              </a:rPr>
              <a:t>1) </a:t>
            </a:r>
            <a:r>
              <a:rPr lang="fr-FR" altLang="en-US" sz="3200" dirty="0">
                <a:ea typeface="新細明體" pitchFamily="18" charset="-120"/>
              </a:rPr>
              <a:t>Au moins deux jours </a:t>
            </a:r>
            <a:r>
              <a:rPr lang="fr-FR" altLang="en-US" sz="3200" dirty="0" smtClean="0">
                <a:ea typeface="新細明體" pitchFamily="18" charset="-120"/>
              </a:rPr>
              <a:t>satisfaisant ou </a:t>
            </a:r>
            <a:r>
              <a:rPr lang="fr-FR" altLang="en-US" sz="3200" dirty="0">
                <a:ea typeface="新細明體" pitchFamily="18" charset="-120"/>
              </a:rPr>
              <a:t>dépassant </a:t>
            </a:r>
            <a:r>
              <a:rPr lang="en-CA" altLang="en-US" sz="3200" dirty="0" smtClean="0">
                <a:ea typeface="新細明體" pitchFamily="18" charset="-120"/>
              </a:rPr>
              <a:t>jour 1 Max. </a:t>
            </a:r>
            <a:r>
              <a:rPr lang="en-CA" altLang="en-US" sz="3200" dirty="0" smtClean="0">
                <a:solidFill>
                  <a:srgbClr val="C00000"/>
                </a:solidFill>
                <a:ea typeface="新細明體" pitchFamily="18" charset="-120"/>
              </a:rPr>
              <a:t>30°C</a:t>
            </a:r>
            <a:r>
              <a:rPr lang="en-CA" altLang="en-US" sz="3200" dirty="0" smtClean="0">
                <a:ea typeface="新細明體" pitchFamily="18" charset="-120"/>
              </a:rPr>
              <a:t> –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CA" altLang="en-US" sz="3200" dirty="0" smtClean="0">
                <a:ea typeface="新細明體" pitchFamily="18" charset="-120"/>
              </a:rPr>
              <a:t>Min. </a:t>
            </a:r>
            <a:r>
              <a:rPr lang="en-CA" altLang="en-US" sz="3200" dirty="0" smtClean="0">
                <a:solidFill>
                  <a:srgbClr val="C00000"/>
                </a:solidFill>
                <a:ea typeface="新細明體" pitchFamily="18" charset="-120"/>
              </a:rPr>
              <a:t>18°C</a:t>
            </a:r>
            <a:r>
              <a:rPr lang="en-CA" altLang="en-US" sz="3200" dirty="0" smtClean="0">
                <a:ea typeface="新細明體" pitchFamily="18" charset="-120"/>
              </a:rPr>
              <a:t> –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CA" altLang="en-US" sz="3200" dirty="0" smtClean="0">
                <a:ea typeface="新細明體" pitchFamily="18" charset="-120"/>
              </a:rPr>
              <a:t>jour 2 Max. </a:t>
            </a:r>
            <a:r>
              <a:rPr lang="en-CA" altLang="en-US" sz="3200" dirty="0">
                <a:solidFill>
                  <a:srgbClr val="C00000"/>
                </a:solidFill>
                <a:ea typeface="新細明體" pitchFamily="18" charset="-120"/>
              </a:rPr>
              <a:t>30°C</a:t>
            </a:r>
            <a:r>
              <a:rPr lang="en-CA" altLang="en-US" sz="3200" dirty="0" smtClean="0">
                <a:ea typeface="新細明體" pitchFamily="18" charset="-120"/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3200" b="1" u="sng" dirty="0">
                <a:ea typeface="新細明體" pitchFamily="18" charset="-120"/>
              </a:rPr>
              <a:t>o</a:t>
            </a:r>
            <a:r>
              <a:rPr lang="en-US" altLang="en-US" sz="3200" b="1" u="sng" dirty="0" smtClean="0">
                <a:ea typeface="新細明體" pitchFamily="18" charset="-120"/>
              </a:rPr>
              <a:t>r</a:t>
            </a:r>
            <a:endParaRPr lang="en-CA" altLang="en-US" sz="3200" b="1" u="sng" dirty="0">
              <a:ea typeface="新細明體" pitchFamily="18" charset="-12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CA" altLang="en-US" sz="3200" dirty="0" smtClean="0">
                <a:ea typeface="新細明體" pitchFamily="18" charset="-120"/>
              </a:rPr>
              <a:t>2) </a:t>
            </a:r>
            <a:r>
              <a:rPr lang="fr-FR" altLang="en-US" sz="3200" dirty="0">
                <a:ea typeface="新細明體" pitchFamily="18" charset="-120"/>
              </a:rPr>
              <a:t>Au moins deux jours </a:t>
            </a:r>
            <a:r>
              <a:rPr lang="fr-FR" altLang="en-US" sz="3200">
                <a:ea typeface="新細明體" pitchFamily="18" charset="-120"/>
              </a:rPr>
              <a:t>consécutifs </a:t>
            </a:r>
            <a:endParaRPr lang="fr-FR" altLang="en-US" sz="3200" smtClean="0">
              <a:ea typeface="新細明體" pitchFamily="18" charset="-12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fr-FR" altLang="en-US" sz="3200" smtClean="0">
                <a:ea typeface="新細明體" pitchFamily="18" charset="-120"/>
              </a:rPr>
              <a:t>d</a:t>
            </a:r>
            <a:r>
              <a:rPr lang="en-CA" altLang="en-US" sz="3200" smtClean="0">
                <a:ea typeface="新細明體" pitchFamily="18" charset="-120"/>
              </a:rPr>
              <a:t>’</a:t>
            </a:r>
            <a:r>
              <a:rPr lang="fr-FR" altLang="en-US" sz="3200" smtClean="0">
                <a:ea typeface="新細明體" pitchFamily="18" charset="-120"/>
              </a:rPr>
              <a:t>Humidex </a:t>
            </a:r>
            <a:r>
              <a:rPr lang="fr-FR" altLang="en-US" sz="3200" dirty="0">
                <a:ea typeface="新細明體" pitchFamily="18" charset="-120"/>
              </a:rPr>
              <a:t>36 ou supérieur</a:t>
            </a:r>
            <a:endParaRPr lang="en-CA" altLang="en-US" sz="32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737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901" y="595304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Chronologie – Exercice Charlie produits</a:t>
            </a:r>
            <a:endParaRPr lang="en-CA" sz="36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52599305"/>
              </p:ext>
            </p:extLst>
          </p:nvPr>
        </p:nvGraphicFramePr>
        <p:xfrm>
          <a:off x="611560" y="1412776"/>
          <a:ext cx="828092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33952" y="37669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26 mai</a:t>
            </a:r>
            <a:endParaRPr lang="en-CA" b="1"/>
          </a:p>
        </p:txBody>
      </p:sp>
      <p:sp>
        <p:nvSpPr>
          <p:cNvPr id="11" name="TextBox 10"/>
          <p:cNvSpPr txBox="1"/>
          <p:nvPr/>
        </p:nvSpPr>
        <p:spPr>
          <a:xfrm>
            <a:off x="2996618" y="37669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27 mai</a:t>
            </a:r>
            <a:endParaRPr lang="en-CA" b="1"/>
          </a:p>
        </p:txBody>
      </p:sp>
      <p:sp>
        <p:nvSpPr>
          <p:cNvPr id="7" name="TextBox 6"/>
          <p:cNvSpPr txBox="1"/>
          <p:nvPr/>
        </p:nvSpPr>
        <p:spPr>
          <a:xfrm>
            <a:off x="176713" y="3424354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DATE</a:t>
            </a:r>
            <a:endParaRPr lang="en-CA" b="1"/>
          </a:p>
        </p:txBody>
      </p:sp>
      <p:sp>
        <p:nvSpPr>
          <p:cNvPr id="12" name="TextBox 11"/>
          <p:cNvSpPr txBox="1"/>
          <p:nvPr/>
        </p:nvSpPr>
        <p:spPr>
          <a:xfrm>
            <a:off x="4859284" y="37669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28 mai</a:t>
            </a:r>
            <a:endParaRPr lang="en-CA" b="1"/>
          </a:p>
        </p:txBody>
      </p:sp>
      <p:sp>
        <p:nvSpPr>
          <p:cNvPr id="13" name="TextBox 12"/>
          <p:cNvSpPr txBox="1"/>
          <p:nvPr/>
        </p:nvSpPr>
        <p:spPr>
          <a:xfrm>
            <a:off x="6804248" y="37669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29 mai</a:t>
            </a:r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401362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7533" y="597666"/>
            <a:ext cx="80878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CA" smtClean="0">
                <a:solidFill>
                  <a:schemeClr val="tx1"/>
                </a:solidFill>
              </a:rPr>
              <a:t>Exercice </a:t>
            </a:r>
            <a:r>
              <a:rPr lang="en-CA">
                <a:solidFill>
                  <a:schemeClr val="tx1"/>
                </a:solidFill>
              </a:rPr>
              <a:t>Brunswick Charlie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340768"/>
            <a:ext cx="5264075" cy="136379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55576" y="2636912"/>
            <a:ext cx="7686575" cy="3888432"/>
          </a:xfrm>
          <a:prstGeom prst="rect">
            <a:avLst/>
          </a:prstGeom>
        </p:spPr>
        <p:txBody>
          <a:bodyPr wrap="square" lIns="0" tIns="0" rIns="0" bIns="0">
            <a:normAutofit fontScale="70000" lnSpcReduction="20000"/>
          </a:bodyPr>
          <a:lstStyle>
            <a:lvl1pPr marL="0">
              <a:defRPr sz="36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kern="0" dirty="0" smtClean="0">
                <a:solidFill>
                  <a:schemeClr val="tx1"/>
                </a:solidFill>
              </a:rPr>
              <a:t>Qui nous sommes </a:t>
            </a:r>
            <a:r>
              <a:rPr kumimoji="0" lang="en-US" kern="0" dirty="0" smtClean="0">
                <a:solidFill>
                  <a:schemeClr val="tx1"/>
                </a:solidFill>
              </a:rPr>
              <a:t>(</a:t>
            </a:r>
            <a:r>
              <a:rPr kumimoji="0" lang="en-US" kern="0" dirty="0" err="1" smtClean="0">
                <a:solidFill>
                  <a:schemeClr val="tx1"/>
                </a:solidFill>
              </a:rPr>
              <a:t>notre</a:t>
            </a:r>
            <a:r>
              <a:rPr kumimoji="0" lang="en-US" kern="0" dirty="0" smtClean="0">
                <a:solidFill>
                  <a:schemeClr val="tx1"/>
                </a:solidFill>
              </a:rPr>
              <a:t> structure)</a:t>
            </a:r>
            <a:endParaRPr kumimoji="0" lang="fr-CA" altLang="en-US" kern="0" dirty="0" smtClean="0">
              <a:solidFill>
                <a:schemeClr val="tx1"/>
              </a:solidFill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fr-CA" altLang="en-US" kern="0" dirty="0" smtClean="0">
              <a:solidFill>
                <a:schemeClr val="tx1"/>
              </a:solidFill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kern="0" dirty="0" smtClean="0">
                <a:solidFill>
                  <a:schemeClr val="tx1"/>
                </a:solidFill>
              </a:rPr>
              <a:t>Ce que nous faisons (nos prévisions)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kern="0" dirty="0" smtClean="0">
              <a:solidFill>
                <a:schemeClr val="tx1"/>
              </a:solidFill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kern="0" dirty="0" smtClean="0">
                <a:solidFill>
                  <a:schemeClr val="tx1"/>
                </a:solidFill>
              </a:rPr>
              <a:t>Comment vous pouvez avoir </a:t>
            </a:r>
            <a:r>
              <a:rPr kumimoji="0" lang="fr-CA" altLang="en-US" kern="0" smtClean="0">
                <a:solidFill>
                  <a:schemeClr val="tx1"/>
                </a:solidFill>
              </a:rPr>
              <a:t>accès </a:t>
            </a:r>
            <a:r>
              <a:rPr kumimoji="0" lang="fr-CA" altLang="en-US" kern="0" smtClean="0">
                <a:solidFill>
                  <a:schemeClr val="tx1"/>
                </a:solidFill>
              </a:rPr>
              <a:t>à  </a:t>
            </a:r>
            <a:r>
              <a:rPr kumimoji="0" lang="fr-CA" altLang="en-US" kern="0" dirty="0" smtClean="0">
                <a:solidFill>
                  <a:schemeClr val="tx1"/>
                </a:solidFill>
              </a:rPr>
              <a:t>l’information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kern="0" dirty="0" smtClean="0">
              <a:solidFill>
                <a:schemeClr val="tx1"/>
              </a:solidFill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FR" kern="0" dirty="0" smtClean="0">
                <a:solidFill>
                  <a:schemeClr val="tx1"/>
                </a:solidFill>
              </a:rPr>
              <a:t>L’information météorologique sur les cyclones tropicaux et de la chaleur </a:t>
            </a:r>
            <a:r>
              <a:rPr kumimoji="0" lang="en-US" kern="0" dirty="0" smtClean="0">
                <a:solidFill>
                  <a:schemeClr val="tx1"/>
                </a:solidFill>
              </a:rPr>
              <a:t>(de base)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kern="0" dirty="0" smtClean="0">
              <a:solidFill>
                <a:schemeClr val="tx1"/>
              </a:solidFill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FR" kern="0" dirty="0" smtClean="0">
                <a:solidFill>
                  <a:schemeClr val="tx1"/>
                </a:solidFill>
              </a:rPr>
              <a:t>Aperçu des produits utilisés pour l'exercice Brunswick Charlie 2020</a:t>
            </a:r>
            <a:endParaRPr kumimoji="0" lang="en-CA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7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8222232"/>
              </p:ext>
            </p:extLst>
          </p:nvPr>
        </p:nvGraphicFramePr>
        <p:xfrm>
          <a:off x="323528" y="1325204"/>
          <a:ext cx="8712968" cy="4552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1630" y="376131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30 mai</a:t>
            </a:r>
            <a:endParaRPr lang="en-CA" b="1"/>
          </a:p>
        </p:txBody>
      </p:sp>
      <p:sp>
        <p:nvSpPr>
          <p:cNvPr id="11" name="TextBox 10"/>
          <p:cNvSpPr txBox="1"/>
          <p:nvPr/>
        </p:nvSpPr>
        <p:spPr>
          <a:xfrm>
            <a:off x="2790155" y="37505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31 mai</a:t>
            </a:r>
            <a:endParaRPr lang="en-CA" b="1"/>
          </a:p>
        </p:txBody>
      </p:sp>
      <p:sp>
        <p:nvSpPr>
          <p:cNvPr id="7" name="TextBox 6"/>
          <p:cNvSpPr txBox="1"/>
          <p:nvPr/>
        </p:nvSpPr>
        <p:spPr>
          <a:xfrm>
            <a:off x="-39537" y="3401543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DATE</a:t>
            </a:r>
            <a:endParaRPr lang="en-CA" b="1"/>
          </a:p>
        </p:txBody>
      </p:sp>
      <p:sp>
        <p:nvSpPr>
          <p:cNvPr id="12" name="TextBox 11"/>
          <p:cNvSpPr txBox="1"/>
          <p:nvPr/>
        </p:nvSpPr>
        <p:spPr>
          <a:xfrm>
            <a:off x="4782747" y="377087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 juin</a:t>
            </a:r>
            <a:endParaRPr lang="en-CA" b="1"/>
          </a:p>
        </p:txBody>
      </p:sp>
      <p:sp>
        <p:nvSpPr>
          <p:cNvPr id="13" name="TextBox 12"/>
          <p:cNvSpPr txBox="1"/>
          <p:nvPr/>
        </p:nvSpPr>
        <p:spPr>
          <a:xfrm>
            <a:off x="6859299" y="376131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2 juin</a:t>
            </a:r>
            <a:endParaRPr lang="en-CA" b="1"/>
          </a:p>
        </p:txBody>
      </p:sp>
      <p:sp>
        <p:nvSpPr>
          <p:cNvPr id="15" name="TextBox 14"/>
          <p:cNvSpPr txBox="1"/>
          <p:nvPr/>
        </p:nvSpPr>
        <p:spPr>
          <a:xfrm rot="18528159">
            <a:off x="5233973" y="3228364"/>
            <a:ext cx="1810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Charlie</a:t>
            </a:r>
            <a:endParaRPr lang="en-CA" sz="4000"/>
          </a:p>
        </p:txBody>
      </p:sp>
      <p:sp>
        <p:nvSpPr>
          <p:cNvPr id="16" name="TextBox 15"/>
          <p:cNvSpPr txBox="1"/>
          <p:nvPr/>
        </p:nvSpPr>
        <p:spPr>
          <a:xfrm>
            <a:off x="234901" y="595304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Chronologie – Exercice Charlie produits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241109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563938" y="6021388"/>
            <a:ext cx="2312987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343953" y="80575"/>
            <a:ext cx="8828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/>
              <a:t>Exemples de produits </a:t>
            </a:r>
            <a:r>
              <a:rPr lang="fr-FR" sz="3600" b="1" smtClean="0"/>
              <a:t>météorologiques</a:t>
            </a:r>
          </a:p>
          <a:p>
            <a:r>
              <a:rPr lang="fr-FR" sz="3600" b="1" smtClean="0"/>
              <a:t>d'ECCC</a:t>
            </a:r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6" y="3977093"/>
            <a:ext cx="3040692" cy="2293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04345" y="1555223"/>
            <a:ext cx="441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Produits textuels et graphiques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85" y="1316659"/>
            <a:ext cx="3510107" cy="263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14" y="2016888"/>
            <a:ext cx="50482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563938" y="6021388"/>
            <a:ext cx="2312987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2915816" y="548680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Questions???</a:t>
            </a:r>
            <a:endParaRPr lang="en-US" sz="36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64047" y="2060848"/>
            <a:ext cx="6912768" cy="345638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/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  <a:defRPr/>
            </a:pPr>
            <a:r>
              <a:rPr lang="en-CA" b="1" kern="0" dirty="0" smtClean="0"/>
              <a:t>Jill Maepea 	</a:t>
            </a:r>
          </a:p>
          <a:p>
            <a:pPr algn="just">
              <a:buFontTx/>
              <a:buNone/>
              <a:defRPr/>
            </a:pPr>
            <a:r>
              <a:rPr lang="en-CA" b="1" kern="0" smtClean="0"/>
              <a:t>M</a:t>
            </a:r>
            <a:r>
              <a:rPr lang="fr-FR" b="1"/>
              <a:t>é</a:t>
            </a:r>
            <a:r>
              <a:rPr lang="en-CA" b="1" kern="0" smtClean="0"/>
              <a:t>t</a:t>
            </a:r>
            <a:r>
              <a:rPr lang="fr-FR" b="1"/>
              <a:t>é</a:t>
            </a:r>
            <a:r>
              <a:rPr lang="en-CA" b="1" kern="0" smtClean="0"/>
              <a:t>orologue de sensibilisation aux alertes</a:t>
            </a:r>
            <a:endParaRPr lang="en-CA" b="1" kern="0" dirty="0" smtClean="0"/>
          </a:p>
          <a:p>
            <a:pPr algn="just">
              <a:buFontTx/>
              <a:buNone/>
              <a:defRPr/>
            </a:pPr>
            <a:r>
              <a:rPr lang="en-CA" b="1" kern="0" smtClean="0">
                <a:hlinkClick r:id="rId2"/>
              </a:rPr>
              <a:t>jill.maepea@canada.ca</a:t>
            </a:r>
            <a:endParaRPr lang="en-CA" b="1" kern="0" dirty="0" smtClean="0"/>
          </a:p>
          <a:p>
            <a:pPr algn="just">
              <a:buFontTx/>
              <a:buNone/>
              <a:defRPr/>
            </a:pPr>
            <a:endParaRPr lang="en-CA" b="1" kern="0" dirty="0" smtClean="0"/>
          </a:p>
          <a:p>
            <a:pPr algn="just">
              <a:buFontTx/>
              <a:buNone/>
              <a:defRPr/>
            </a:pPr>
            <a:r>
              <a:rPr lang="en-CA" b="1" kern="0" smtClean="0"/>
              <a:t>Environnement et Changement climatique</a:t>
            </a:r>
            <a:endParaRPr lang="en-CA" b="1" kern="0" dirty="0" smtClean="0"/>
          </a:p>
          <a:p>
            <a:pPr algn="just">
              <a:buFontTx/>
              <a:buNone/>
              <a:defRPr/>
            </a:pPr>
            <a:r>
              <a:rPr lang="en-CA" b="1" kern="0" smtClean="0"/>
              <a:t>Canada page m</a:t>
            </a:r>
            <a:r>
              <a:rPr lang="fr-FR" b="1"/>
              <a:t>é</a:t>
            </a:r>
            <a:r>
              <a:rPr lang="en-CA" b="1" kern="0" smtClean="0"/>
              <a:t>t</a:t>
            </a:r>
            <a:r>
              <a:rPr lang="fr-FR" b="1"/>
              <a:t>é</a:t>
            </a:r>
            <a:r>
              <a:rPr lang="en-CA" b="1" kern="0" smtClean="0"/>
              <a:t>o</a:t>
            </a:r>
            <a:endParaRPr lang="en-CA" b="1" kern="0" dirty="0" smtClean="0"/>
          </a:p>
          <a:p>
            <a:pPr algn="just">
              <a:buFontTx/>
              <a:buNone/>
              <a:defRPr/>
            </a:pPr>
            <a:r>
              <a:rPr lang="en-CA" b="1" kern="0" smtClean="0">
                <a:hlinkClick r:id="rId3"/>
              </a:rPr>
              <a:t>www.meteo.gc.ca</a:t>
            </a:r>
            <a:endParaRPr lang="en-CA" b="1" kern="0" dirty="0" smtClean="0"/>
          </a:p>
          <a:p>
            <a:pPr algn="just">
              <a:buFontTx/>
              <a:buNone/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27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6060" y="113033"/>
            <a:ext cx="808786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fr-FR" altLang="en-US">
                <a:solidFill>
                  <a:schemeClr val="tx1"/>
                </a:solidFill>
              </a:rPr>
              <a:t>Environnement et changement </a:t>
            </a:r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>
                <a:solidFill>
                  <a:schemeClr val="tx1"/>
                </a:solidFill>
              </a:rPr>
              <a:t>climatique Canada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32" y="1394431"/>
            <a:ext cx="7643192" cy="430887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tx1"/>
                </a:solidFill>
              </a:rPr>
              <a:t>Service </a:t>
            </a:r>
            <a:r>
              <a:rPr lang="fr-CA" altLang="en-US" sz="2800">
                <a:solidFill>
                  <a:schemeClr val="tx1"/>
                </a:solidFill>
              </a:rPr>
              <a:t>météorologiqu</a:t>
            </a:r>
            <a:r>
              <a:rPr lang="en-US" altLang="en-US" sz="2800">
                <a:solidFill>
                  <a:schemeClr val="tx1"/>
                </a:solidFill>
              </a:rPr>
              <a:t>e du Canada</a:t>
            </a:r>
          </a:p>
        </p:txBody>
      </p:sp>
      <p:pic>
        <p:nvPicPr>
          <p:cNvPr id="14" name="Picture 4" descr="MSC/SMC - EC - 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6893" y="2132857"/>
            <a:ext cx="49096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1230288" y="2276872"/>
            <a:ext cx="5334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752600" y="1844824"/>
            <a:ext cx="2819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A" altLang="en-US" b="1">
                <a:solidFill>
                  <a:srgbClr val="000000"/>
                </a:solidFill>
                <a:cs typeface="Arial" panose="020B0604020202020204" pitchFamily="34" charset="0"/>
              </a:rPr>
              <a:t>Régions :</a:t>
            </a:r>
            <a:br>
              <a:rPr lang="fr-CA" altLang="en-US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  <a:t>Atlantique</a:t>
            </a:r>
            <a:b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  <a:t>Québec</a:t>
            </a:r>
            <a:b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  <a:t>Ontario</a:t>
            </a:r>
            <a:b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  <a:t>Prairies et Nord</a:t>
            </a:r>
            <a:b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fr-CA" altLang="en-US">
                <a:solidFill>
                  <a:srgbClr val="000000"/>
                </a:solidFill>
                <a:cs typeface="Arial" panose="020B0604020202020204" pitchFamily="34" charset="0"/>
              </a:rPr>
              <a:t>Pacifique et Yukon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808534" y="4005064"/>
            <a:ext cx="7427168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kern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mandat: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2400" kern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kumimoji="0" lang="fr-FR" altLang="en-US" sz="2000" kern="0" smtClean="0">
                <a:latin typeface="Arial" panose="020B0604020202020204" pitchFamily="34" charset="0"/>
                <a:cs typeface="Arial" panose="020B0604020202020204" pitchFamily="34" charset="0"/>
              </a:rPr>
              <a:t>Environnement et changement climatique Canada</a:t>
            </a:r>
            <a:r>
              <a:rPr kumimoji="0" lang="fr-CA" altLang="en-US" sz="2000" kern="0" smtClean="0">
                <a:latin typeface="Arial" panose="020B0604020202020204" pitchFamily="34" charset="0"/>
                <a:cs typeface="Arial" panose="020B0604020202020204" pitchFamily="34" charset="0"/>
              </a:rPr>
              <a:t> diffuse en permanence des prévisions et des </a:t>
            </a:r>
            <a:r>
              <a:rPr kumimoji="0" lang="fr-CA" altLang="en-US" sz="2000" u="sng" kern="0" smtClean="0">
                <a:latin typeface="Arial" panose="020B0604020202020204" pitchFamily="34" charset="0"/>
                <a:cs typeface="Arial" panose="020B0604020202020204" pitchFamily="34" charset="0"/>
              </a:rPr>
              <a:t>avertissements</a:t>
            </a:r>
            <a:r>
              <a:rPr kumimoji="0" lang="fr-CA" altLang="en-US" sz="2000" kern="0" smtClean="0">
                <a:latin typeface="Arial" panose="020B0604020202020204" pitchFamily="34" charset="0"/>
                <a:cs typeface="Arial" panose="020B0604020202020204" pitchFamily="34" charset="0"/>
              </a:rPr>
              <a:t> météorologiques afin de </a:t>
            </a:r>
            <a:r>
              <a:rPr kumimoji="0" lang="fr-CA" altLang="en-US" sz="2000" u="sng" kern="0" smtClean="0">
                <a:latin typeface="Arial" panose="020B0604020202020204" pitchFamily="34" charset="0"/>
                <a:cs typeface="Arial" panose="020B0604020202020204" pitchFamily="34" charset="0"/>
              </a:rPr>
              <a:t>protéger la population canadienne et ses biens</a:t>
            </a:r>
            <a:r>
              <a:rPr kumimoji="0" lang="fr-CA" altLang="en-US" sz="2000" kern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fr-CA" altLang="en-US" sz="2000" u="sng" kern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CA" altLang="en-US" sz="2000" u="sng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9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7532" y="427916"/>
            <a:ext cx="80878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fr-CA" altLang="en-US">
                <a:solidFill>
                  <a:schemeClr val="tx1"/>
                </a:solidFill>
              </a:rPr>
              <a:t>Service météorologique du Canada</a:t>
            </a:r>
            <a:endParaRPr lang="en-CA" dirty="0"/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5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5357" y="1988840"/>
            <a:ext cx="4127376" cy="24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23528" y="1370620"/>
            <a:ext cx="9505056" cy="11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2800" b="1" kern="0" smtClean="0">
                <a:latin typeface="Arial" panose="020B0604020202020204" pitchFamily="34" charset="0"/>
                <a:cs typeface="Arial" panose="020B0604020202020204" pitchFamily="34" charset="0"/>
              </a:rPr>
              <a:t>Le minist</a:t>
            </a:r>
            <a:r>
              <a:rPr lang="fr-CA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 surveille les conditions </a:t>
            </a:r>
            <a:r>
              <a:rPr lang="en-US" sz="28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suivantes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Tx/>
              <a:buNone/>
            </a:pPr>
            <a:endParaRPr lang="en-US" sz="20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</a:pPr>
            <a:endParaRPr lang="en-US" sz="20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50095" y="2348880"/>
            <a:ext cx="4403725" cy="45594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36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u="sng" kern="0" dirty="0" smtClean="0">
                <a:solidFill>
                  <a:schemeClr val="tx1"/>
                </a:solidFill>
              </a:rPr>
              <a:t>Météo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Qualité de l’air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Climat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Changements climatiques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El Niño/La </a:t>
            </a:r>
            <a:r>
              <a:rPr kumimoji="0" lang="fr-CA" altLang="en-US" sz="2000" kern="0" dirty="0" err="1" smtClean="0">
                <a:solidFill>
                  <a:schemeClr val="tx1"/>
                </a:solidFill>
              </a:rPr>
              <a:t>Niña</a:t>
            </a:r>
            <a:endParaRPr kumimoji="0" lang="fr-CA" altLang="en-US" sz="2000" kern="0" dirty="0" smtClean="0">
              <a:solidFill>
                <a:schemeClr val="tx1"/>
              </a:solidFill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Information sur l’état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    des glaces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Couche d’ozone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Rayonnement ultraviolet (UV)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CA" altLang="en-US" sz="2000" kern="0" dirty="0" smtClean="0">
                <a:solidFill>
                  <a:schemeClr val="tx1"/>
                </a:solidFill>
              </a:rPr>
              <a:t>Quantité d’eau</a:t>
            </a:r>
            <a:endParaRPr kumimoji="0" lang="fr-CA" altLang="en-US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2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7532" y="427916"/>
            <a:ext cx="80878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fr-CA" altLang="en-US">
                <a:solidFill>
                  <a:schemeClr val="tx1"/>
                </a:solidFill>
              </a:rPr>
              <a:t>Service météorologique du Canada</a:t>
            </a:r>
            <a:endParaRPr lang="en-CA" dirty="0"/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55576" y="1325204"/>
            <a:ext cx="8208912" cy="1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fr-FR" sz="2200" b="1" kern="0">
                <a:latin typeface="Arial" panose="020B0604020202020204" pitchFamily="34" charset="0"/>
                <a:cs typeface="Arial" panose="020B0604020202020204" pitchFamily="34" charset="0"/>
              </a:rPr>
              <a:t>Les organismes qui fournissent des renseignements météorologiques officiels pour le Nouveau-Brunswick:</a:t>
            </a:r>
          </a:p>
          <a:p>
            <a:pPr marL="0" indent="0" eaLnBrk="1" hangingPunct="1">
              <a:buFontTx/>
              <a:buNone/>
            </a:pPr>
            <a:r>
              <a:rPr lang="fr-FR" sz="1800" i="1" u="sng" kern="0">
                <a:latin typeface="Arial" panose="020B0604020202020204" pitchFamily="34" charset="0"/>
                <a:cs typeface="Arial" panose="020B0604020202020204" pitchFamily="34" charset="0"/>
              </a:rPr>
              <a:t>Centre de prévision des </a:t>
            </a:r>
            <a:r>
              <a:rPr lang="fr-FR" sz="1800" i="1" u="sng" kern="0" smtClean="0">
                <a:latin typeface="Arial" panose="020B0604020202020204" pitchFamily="34" charset="0"/>
                <a:cs typeface="Arial" panose="020B0604020202020204" pitchFamily="34" charset="0"/>
              </a:rPr>
              <a:t>intempéries de </a:t>
            </a:r>
            <a:r>
              <a:rPr lang="fr-FR" sz="1800" i="1" u="sng" kern="0">
                <a:latin typeface="Arial" panose="020B0604020202020204" pitchFamily="34" charset="0"/>
                <a:cs typeface="Arial" panose="020B0604020202020204" pitchFamily="34" charset="0"/>
              </a:rPr>
              <a:t>l'Atlantique </a:t>
            </a:r>
            <a:r>
              <a:rPr lang="fr-FR" sz="1800" i="1" u="sng" kern="0" smtClean="0">
                <a:latin typeface="Arial" panose="020B0604020202020204" pitchFamily="34" charset="0"/>
                <a:cs typeface="Arial" panose="020B0604020202020204" pitchFamily="34" charset="0"/>
              </a:rPr>
              <a:t>(CPIA) </a:t>
            </a:r>
            <a:r>
              <a:rPr lang="fr-FR" sz="1800" i="1" u="sng" kern="0">
                <a:latin typeface="Arial" panose="020B0604020202020204" pitchFamily="34" charset="0"/>
                <a:cs typeface="Arial" panose="020B0604020202020204" pitchFamily="34" charset="0"/>
              </a:rPr>
              <a:t>- Dartmouth, N.-É.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fr-FR" sz="1800" kern="0">
                <a:latin typeface="Arial" panose="020B0604020202020204" pitchFamily="34" charset="0"/>
                <a:cs typeface="Arial" panose="020B0604020202020204" pitchFamily="34" charset="0"/>
              </a:rPr>
              <a:t>Prévisions, produits graphiques et alertes publiques</a:t>
            </a:r>
          </a:p>
          <a:p>
            <a:pPr marL="0" indent="0" eaLnBrk="1" hangingPunct="1">
              <a:buFontTx/>
              <a:buNone/>
            </a:pPr>
            <a:r>
              <a:rPr lang="fr-FR" sz="1800" i="1" u="sng" kern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fr-FR" sz="1800" i="1" u="sng" kern="0">
                <a:latin typeface="Arial" panose="020B0604020202020204" pitchFamily="34" charset="0"/>
                <a:cs typeface="Arial" panose="020B0604020202020204" pitchFamily="34" charset="0"/>
              </a:rPr>
              <a:t>canadien de prévision des ouragans (</a:t>
            </a:r>
            <a:r>
              <a:rPr lang="fr-FR" sz="1800" i="1" u="sng" kern="0" smtClean="0">
                <a:latin typeface="Arial" panose="020B0604020202020204" pitchFamily="34" charset="0"/>
                <a:cs typeface="Arial" panose="020B0604020202020204" pitchFamily="34" charset="0"/>
              </a:rPr>
              <a:t>CCPO) </a:t>
            </a:r>
            <a:r>
              <a:rPr lang="fr-FR" sz="1800" i="1" u="sng" kern="0">
                <a:latin typeface="Arial" panose="020B0604020202020204" pitchFamily="34" charset="0"/>
                <a:cs typeface="Arial" panose="020B0604020202020204" pitchFamily="34" charset="0"/>
              </a:rPr>
              <a:t>- Dartmouth (N.-É.)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fr-FR" sz="1800" kern="0">
                <a:latin typeface="Arial" panose="020B0604020202020204" pitchFamily="34" charset="0"/>
                <a:cs typeface="Arial" panose="020B0604020202020204" pitchFamily="34" charset="0"/>
              </a:rPr>
              <a:t>Prévisions, alertes et informations sur les cyclones tropicaux</a:t>
            </a:r>
          </a:p>
          <a:p>
            <a:pPr marL="0" indent="0" eaLnBrk="1" hangingPunct="1">
              <a:buFontTx/>
              <a:buNone/>
            </a:pPr>
            <a:endParaRPr lang="en-US" sz="2000" kern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</a:pPr>
            <a:endParaRPr lang="en-US" sz="2000" kern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27532" y="3277180"/>
            <a:ext cx="8660010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2200" kern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FR" sz="2200" kern="0" smtClean="0">
                <a:solidFill>
                  <a:schemeClr val="tx1"/>
                </a:solidFill>
              </a:rPr>
              <a:t>Accès à l'information météorologique pour le Nouveau-Brunswick: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sz="1800" i="1" u="sng" kern="0" smtClean="0">
                <a:solidFill>
                  <a:schemeClr val="tx1"/>
                </a:solidFill>
              </a:rPr>
              <a:t>Météorologue de sensibilisation aux alertes </a:t>
            </a:r>
            <a:r>
              <a:rPr kumimoji="0" lang="en-US" sz="1800" i="1" u="sng" kern="0" smtClean="0">
                <a:solidFill>
                  <a:schemeClr val="tx1"/>
                </a:solidFill>
              </a:rPr>
              <a:t>(MSA) – Fredericton, (N.-B.)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FR" sz="1800" kern="0" smtClean="0">
                <a:solidFill>
                  <a:schemeClr val="tx1"/>
                </a:solidFill>
              </a:rPr>
              <a:t>Assurer la liaison et communiquer les événements importants avec les représentants et les organismes provinciaux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FR" sz="1800" i="1" u="sng" kern="0" smtClean="0">
                <a:solidFill>
                  <a:schemeClr val="tx1"/>
                </a:solidFill>
              </a:rPr>
              <a:t>l'Internet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fr-FR" sz="1800" kern="0" smtClean="0">
                <a:solidFill>
                  <a:schemeClr val="tx1"/>
                </a:solidFill>
              </a:rPr>
              <a:t>Sites Web (meteo.gc.ca, ouragans.ca, twitter, etc.)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kern="0" smtClean="0">
                <a:solidFill>
                  <a:schemeClr val="tx1"/>
                </a:solidFill>
              </a:rPr>
              <a:t>M</a:t>
            </a:r>
            <a:r>
              <a:rPr lang="fr-FR" sz="18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kumimoji="0" lang="en-US" sz="1800" kern="0" smtClean="0">
                <a:solidFill>
                  <a:schemeClr val="tx1"/>
                </a:solidFill>
              </a:rPr>
              <a:t>t</a:t>
            </a:r>
            <a:r>
              <a:rPr lang="fr-FR" sz="18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kumimoji="0" lang="en-US" sz="1800" kern="0" smtClean="0">
                <a:solidFill>
                  <a:schemeClr val="tx1"/>
                </a:solidFill>
              </a:rPr>
              <a:t>oCAN app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2000" kern="0" smtClean="0">
              <a:solidFill>
                <a:schemeClr val="tx1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579092"/>
            <a:ext cx="720080" cy="84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32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540" y="214696"/>
            <a:ext cx="950552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200" b="1" smtClean="0">
                <a:cs typeface="Arial" panose="020B0604020202020204" pitchFamily="34" charset="0"/>
              </a:rPr>
              <a:t> </a:t>
            </a:r>
            <a:r>
              <a:rPr lang="en-US" sz="3200" b="1"/>
              <a:t>Pr</a:t>
            </a:r>
            <a:r>
              <a:rPr lang="fr-CA" altLang="en-US" sz="3200" b="1"/>
              <a:t>é</a:t>
            </a:r>
            <a:r>
              <a:rPr lang="en-US" sz="3200" b="1"/>
              <a:t>visions/Alertes </a:t>
            </a:r>
            <a:r>
              <a:rPr lang="fr-CA" altLang="en-US" sz="3200" b="1"/>
              <a:t>météorologiques</a:t>
            </a:r>
            <a:r>
              <a:rPr lang="fr-CA" altLang="en-US" sz="3200"/>
              <a:t> </a:t>
            </a:r>
            <a:r>
              <a:rPr lang="en-US" sz="3200" b="1" smtClean="0"/>
              <a:t>de </a:t>
            </a:r>
            <a:r>
              <a:rPr lang="en-US" sz="3200" b="1"/>
              <a:t>A </a:t>
            </a:r>
            <a:r>
              <a:rPr lang="fr-FR" sz="3200" b="1"/>
              <a:t>à</a:t>
            </a:r>
            <a:r>
              <a:rPr lang="en-US" sz="3200" b="1"/>
              <a:t> Z</a:t>
            </a:r>
          </a:p>
        </p:txBody>
      </p:sp>
      <p:pic>
        <p:nvPicPr>
          <p:cNvPr id="8" name="Picture 1" descr="NB Climate Stations Aug 2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218" y="589230"/>
            <a:ext cx="3114439" cy="40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04" y="1842095"/>
            <a:ext cx="151923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30" y="4461782"/>
            <a:ext cx="2623074" cy="199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cotec\AppData\Local\Microsoft\Windows\Temporary Internet Files\Content.Outlook\FR4038TB\rad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4" y="4328432"/>
            <a:ext cx="2450187" cy="21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04" y="1484784"/>
            <a:ext cx="2413746" cy="222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12_054_G1_north@america@zoomout_I_4PAN_CLASSIC@012_1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04" y="3959820"/>
            <a:ext cx="29718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841304" y="1387037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Observations</a:t>
            </a:r>
          </a:p>
          <a:p>
            <a:r>
              <a:rPr lang="en-US" sz="1400" err="1" smtClean="0"/>
              <a:t>suppl</a:t>
            </a:r>
            <a:r>
              <a:rPr lang="fr-FR" sz="1400"/>
              <a:t>é</a:t>
            </a:r>
            <a:r>
              <a:rPr lang="en-US" sz="1400" err="1" smtClean="0"/>
              <a:t>mentaires</a:t>
            </a:r>
            <a:endParaRPr lang="en-CA" sz="1400"/>
          </a:p>
        </p:txBody>
      </p:sp>
      <p:sp>
        <p:nvSpPr>
          <p:cNvPr id="22" name="TextBox 21"/>
          <p:cNvSpPr txBox="1"/>
          <p:nvPr/>
        </p:nvSpPr>
        <p:spPr>
          <a:xfrm>
            <a:off x="6930328" y="1203228"/>
            <a:ext cx="1813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Imagerie</a:t>
            </a:r>
            <a:r>
              <a:rPr lang="en-US" sz="1400"/>
              <a:t> </a:t>
            </a:r>
            <a:r>
              <a:rPr lang="en-US" sz="1400" smtClean="0"/>
              <a:t>satellitaire</a:t>
            </a:r>
            <a:endParaRPr lang="en-CA" sz="1400"/>
          </a:p>
        </p:txBody>
      </p:sp>
      <p:sp>
        <p:nvSpPr>
          <p:cNvPr id="23" name="TextBox 22"/>
          <p:cNvSpPr txBox="1"/>
          <p:nvPr/>
        </p:nvSpPr>
        <p:spPr>
          <a:xfrm>
            <a:off x="3357819" y="4190554"/>
            <a:ext cx="224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Détection </a:t>
            </a:r>
            <a:r>
              <a:rPr lang="fr-FR" sz="1400"/>
              <a:t>de la foudre</a:t>
            </a:r>
            <a:endParaRPr lang="en-CA" sz="1400"/>
          </a:p>
        </p:txBody>
      </p:sp>
      <p:sp>
        <p:nvSpPr>
          <p:cNvPr id="24" name="TextBox 23"/>
          <p:cNvSpPr txBox="1"/>
          <p:nvPr/>
        </p:nvSpPr>
        <p:spPr>
          <a:xfrm>
            <a:off x="6593904" y="3705913"/>
            <a:ext cx="2401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Modélisation </a:t>
            </a:r>
            <a:r>
              <a:rPr lang="fr-CA" altLang="en-US" sz="1400">
                <a:solidFill>
                  <a:srgbClr val="000000"/>
                </a:solidFill>
              </a:rPr>
              <a:t>informatisé</a:t>
            </a:r>
            <a:r>
              <a:rPr lang="fr-FR" sz="1400" smtClean="0"/>
              <a:t>e</a:t>
            </a:r>
            <a:endParaRPr lang="en-CA" sz="1400"/>
          </a:p>
        </p:txBody>
      </p:sp>
      <p:sp>
        <p:nvSpPr>
          <p:cNvPr id="25" name="TextBox 24"/>
          <p:cNvSpPr txBox="1"/>
          <p:nvPr/>
        </p:nvSpPr>
        <p:spPr>
          <a:xfrm>
            <a:off x="601479" y="4069147"/>
            <a:ext cx="3325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Radar </a:t>
            </a:r>
            <a:r>
              <a:rPr lang="fr-CA" altLang="en-US" sz="1400" smtClean="0"/>
              <a:t>météorologique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73001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3608" y="543813"/>
            <a:ext cx="8229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chemeClr val="tx1"/>
                </a:solidFill>
              </a:rPr>
              <a:t>Alertes météo publiques</a:t>
            </a:r>
            <a:endParaRPr kumimoji="0" lang="en-US" kern="0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8104" y="1772816"/>
            <a:ext cx="1944216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942667" y="5455058"/>
            <a:ext cx="677005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942668" y="5091167"/>
            <a:ext cx="2189172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5549492" y="2959795"/>
            <a:ext cx="3126964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5549492" y="3319834"/>
            <a:ext cx="3126964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16504" y="1376487"/>
            <a:ext cx="4038600" cy="3754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Hiver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Blizzard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000" kern="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Poudrerie</a:t>
            </a:r>
            <a:r>
              <a:rPr kumimoji="0" 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</a:t>
            </a:r>
            <a:endParaRPr kumimoji="0" lang="en-US" sz="2000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Bruine verglaçante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Pluie verglaçante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Pluie abondante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Bourrasque de neige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Neige abondante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Refroidissement éolien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Tempête hivernale</a:t>
            </a:r>
          </a:p>
          <a:p>
            <a:pPr marL="477837" lvl="1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2000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2000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>
          <a:xfrm>
            <a:off x="5084060" y="1370330"/>
            <a:ext cx="4038600" cy="45259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400" b="1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Pluie abondante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Orage violent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Humidex et Santé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Ouragan/Temp</a:t>
            </a:r>
            <a:r>
              <a:rPr kumimoji="0" lang="fr-CA" altLang="en-US" sz="2000" kern="0" smtClean="0">
                <a:solidFill>
                  <a:srgbClr val="000000"/>
                </a:solidFill>
                <a:latin typeface="Arial" panose="020B0604020202020204" pitchFamily="34" charset="0"/>
                <a:ea typeface="PMingLiU" pitchFamily="18" charset="-120"/>
                <a:cs typeface="Arial" panose="020B0604020202020204" pitchFamily="34" charset="0"/>
              </a:rPr>
              <a:t>ê</a:t>
            </a: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tropicale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fr-CA" altLang="en-US" sz="2000" kern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 l’air</a:t>
            </a:r>
            <a:endParaRPr kumimoji="0" lang="fr-CA" altLang="en-US" sz="200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9205" y="5091167"/>
            <a:ext cx="27970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A" altLang="en-US" sz="2000" dirty="0">
                <a:solidFill>
                  <a:srgbClr val="000000"/>
                </a:solidFill>
                <a:ea typeface="PMingLiU" pitchFamily="18" charset="-120"/>
                <a:cs typeface="Arial" panose="020B0604020202020204" pitchFamily="34" charset="0"/>
              </a:rPr>
              <a:t>Ondes de </a:t>
            </a:r>
            <a:r>
              <a:rPr lang="fr-CA" altLang="en-US" sz="2000" dirty="0" smtClean="0">
                <a:solidFill>
                  <a:srgbClr val="000000"/>
                </a:solidFill>
                <a:ea typeface="PMingLiU" pitchFamily="18" charset="-120"/>
                <a:cs typeface="Arial" panose="020B0604020202020204" pitchFamily="34" charset="0"/>
              </a:rPr>
              <a:t>tempête, Vent, et Brouillard </a:t>
            </a:r>
            <a:r>
              <a:rPr lang="fr-CA" altLang="en-US" sz="2000" dirty="0">
                <a:solidFill>
                  <a:srgbClr val="000000"/>
                </a:solidFill>
                <a:ea typeface="PMingLiU" pitchFamily="18" charset="-120"/>
                <a:cs typeface="Arial" panose="020B0604020202020204" pitchFamily="34" charset="0"/>
              </a:rPr>
              <a:t>toute l’année</a:t>
            </a:r>
          </a:p>
        </p:txBody>
      </p:sp>
      <p:pic>
        <p:nvPicPr>
          <p:cNvPr id="26" name="Picture 6" descr="bala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66" y="1988840"/>
            <a:ext cx="169703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924320" y="2708920"/>
            <a:ext cx="5036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en-US" sz="1000" b="1" smtClean="0">
                <a:solidFill>
                  <a:srgbClr val="FFFF00"/>
                </a:solidFill>
                <a:ea typeface="PMingLiU" pitchFamily="18" charset="-120"/>
                <a:cs typeface="Arial" panose="020B0604020202020204" pitchFamily="34" charset="0"/>
              </a:rPr>
              <a:t>Hiver</a:t>
            </a:r>
            <a:endParaRPr kumimoji="1" lang="en-US" sz="1000" b="1">
              <a:solidFill>
                <a:srgbClr val="FFFF00"/>
              </a:solidFill>
              <a:ea typeface="PMingLiU" pitchFamily="18" charset="-120"/>
              <a:cs typeface="Arial" panose="020B0604020202020204" pitchFamily="34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932040" y="2812866"/>
            <a:ext cx="383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CA" altLang="en-US" sz="1000" b="1" smtClean="0">
                <a:solidFill>
                  <a:srgbClr val="FFFF00"/>
                </a:solidFill>
                <a:cs typeface="Arial" panose="020B0604020202020204" pitchFamily="34" charset="0"/>
              </a:rPr>
              <a:t>Été</a:t>
            </a:r>
            <a:endParaRPr lang="fr-CA" altLang="en-US" sz="1000" b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eaLnBrk="1" hangingPunct="1"/>
            <a:endParaRPr kumimoji="1" lang="en-US" sz="1000" b="1">
              <a:solidFill>
                <a:srgbClr val="FFFF00"/>
              </a:solidFill>
              <a:ea typeface="PMingLiU" pitchFamily="18" charset="-12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8024" y="4437111"/>
            <a:ext cx="3672408" cy="1735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des </a:t>
            </a:r>
            <a:r>
              <a:rPr lang="en-US" sz="2000" u="sng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alertes</a:t>
            </a:r>
            <a:r>
              <a:rPr lang="en-US" sz="2000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publiques</a:t>
            </a:r>
            <a:r>
              <a:rPr lang="en-US" sz="2000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hangingPunct="0">
              <a:defRPr/>
            </a:pPr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CA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Bulletin spécial</a:t>
            </a:r>
          </a:p>
          <a:p>
            <a:pPr eaLnBrk="0" hangingPunct="0">
              <a:defRPr/>
            </a:pPr>
            <a:r>
              <a:rPr lang="fr-CA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Avis</a:t>
            </a:r>
            <a:endParaRPr lang="fr-CA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fr-CA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Veille</a:t>
            </a:r>
            <a:endParaRPr lang="fr-CA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fr-CA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Avertissement</a:t>
            </a:r>
            <a:endParaRPr lang="fr-CA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1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2074" y="81087"/>
            <a:ext cx="8153400" cy="7120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fr-CA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Ondes de tempête</a:t>
            </a:r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Cartes</a:t>
            </a:r>
            <a:r>
              <a:rPr lang="en-US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</a:t>
            </a:r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chronologiques</a:t>
            </a:r>
            <a:endParaRPr lang="en-CA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 descr="Storm Surge - 100 Year Return Peri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65" y="1412776"/>
            <a:ext cx="2407009" cy="208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24" y="1570065"/>
            <a:ext cx="1860633" cy="175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870685" y="1533851"/>
            <a:ext cx="475551" cy="926614"/>
            <a:chOff x="3280691" y="3055699"/>
            <a:chExt cx="827598" cy="1538390"/>
          </a:xfrm>
        </p:grpSpPr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 rot="2193562">
              <a:off x="3280691" y="3055699"/>
              <a:ext cx="294198" cy="1157390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CA" sz="1800" dirty="0"/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2193562">
              <a:off x="3814091" y="3436699"/>
              <a:ext cx="294198" cy="1157390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CA" sz="1800" dirty="0"/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 rot="2193562">
              <a:off x="3509291" y="3276093"/>
              <a:ext cx="294198" cy="1157390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CA" sz="18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9014"/>
            <a:ext cx="6256026" cy="4960306"/>
          </a:xfrm>
          <a:prstGeom prst="rect">
            <a:avLst/>
          </a:prstGeom>
        </p:spPr>
      </p:pic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2483768" y="2791640"/>
            <a:ext cx="1008062" cy="2075054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anose="020B060007020508020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" name="Rectangle 19"/>
          <p:cNvSpPr/>
          <p:nvPr/>
        </p:nvSpPr>
        <p:spPr bwMode="auto">
          <a:xfrm>
            <a:off x="2240265" y="1349014"/>
            <a:ext cx="2304256" cy="2797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6454" y="3536069"/>
            <a:ext cx="2083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Généralement, les </a:t>
            </a:r>
          </a:p>
          <a:p>
            <a:r>
              <a:rPr lang="fr-FR"/>
              <a:t>c</a:t>
            </a:r>
            <a:r>
              <a:rPr lang="fr-FR" smtClean="0"/>
              <a:t>ommunautés à l’est sont </a:t>
            </a:r>
            <a:r>
              <a:rPr lang="fr-FR"/>
              <a:t>plus</a:t>
            </a:r>
            <a:br>
              <a:rPr lang="fr-FR"/>
            </a:br>
            <a:r>
              <a:rPr lang="fr-FR" smtClean="0"/>
              <a:t>sensible aux ondes de tempête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7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7809" y="6150188"/>
            <a:ext cx="151320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– October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31,</a:t>
            </a:r>
            <a:r>
              <a:rPr kumimoji="0" sz="1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532" y="1269491"/>
            <a:ext cx="8318500" cy="0"/>
          </a:xfrm>
          <a:custGeom>
            <a:avLst/>
            <a:gdLst/>
            <a:ahLst/>
            <a:cxnLst/>
            <a:rect l="l" t="t" r="r" b="b"/>
            <a:pathLst>
              <a:path w="8318500">
                <a:moveTo>
                  <a:pt x="0" y="0"/>
                </a:moveTo>
                <a:lnTo>
                  <a:pt x="8317992" y="0"/>
                </a:lnTo>
              </a:path>
            </a:pathLst>
          </a:custGeom>
          <a:ln w="27432">
            <a:solidFill>
              <a:srgbClr val="395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7347" y="6094476"/>
            <a:ext cx="1725295" cy="216535"/>
          </a:xfrm>
          <a:custGeom>
            <a:avLst/>
            <a:gdLst/>
            <a:ahLst/>
            <a:cxnLst/>
            <a:rect l="l" t="t" r="r" b="b"/>
            <a:pathLst>
              <a:path w="1725295" h="216535">
                <a:moveTo>
                  <a:pt x="0" y="216408"/>
                </a:moveTo>
                <a:lnTo>
                  <a:pt x="1725168" y="216408"/>
                </a:lnTo>
                <a:lnTo>
                  <a:pt x="1725168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30340" y="352364"/>
            <a:ext cx="89881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altLang="en-US" sz="3600" b="1">
                <a:solidFill>
                  <a:srgbClr val="000000"/>
                </a:solidFill>
              </a:rPr>
              <a:t>Stations hydrométriques </a:t>
            </a:r>
            <a:r>
              <a:rPr lang="fr-CA" altLang="en-US" sz="3600" b="1" smtClean="0">
                <a:solidFill>
                  <a:srgbClr val="000000"/>
                </a:solidFill>
              </a:rPr>
              <a:t>des </a:t>
            </a:r>
            <a:r>
              <a:rPr lang="fr-CA" altLang="en-US" sz="3600" b="1">
                <a:solidFill>
                  <a:srgbClr val="000000"/>
                </a:solidFill>
              </a:rPr>
              <a:t>Maritimes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48" y="4232187"/>
            <a:ext cx="1933575" cy="180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6" y="1323648"/>
            <a:ext cx="5385202" cy="494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48" y="1340768"/>
            <a:ext cx="3810000" cy="27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581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3f98e56d-1113-4a65-a9e4-9f7ab45ff7e1" xsi:nil="true"/>
    <Branch xmlns="3f98e56d-1113-4a65-a9e4-9f7ab45ff7e1" xsi:nil="true"/>
    <URL_x0020_of_x0020_the_x0020_document xmlns="3f98e56d-1113-4a65-a9e4-9f7ab45ff7e1">
      <Url xsi:nil="true"/>
      <Description xsi:nil="true"/>
    </URL_x0020_of_x0020_the_x0020_document>
    <Last_x0020_Updates xmlns="3f98e56d-1113-4a65-a9e4-9f7ab45ff7e1" xsi:nil="true"/>
    <Zone xmlns="3f98e56d-1113-4a65-a9e4-9f7ab45ff7e1">AE-VE</Zone>
    <URL xmlns="3f98e56d-1113-4a65-a9e4-9f7ab45ff7e1">
      <Url xsi:nil="true"/>
      <Description xsi:nil="true"/>
    </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C918E8D5AF14C9510CA5C2A242E03" ma:contentTypeVersion="7" ma:contentTypeDescription="Create a new document." ma:contentTypeScope="" ma:versionID="798395f5446dc43d6e7288d9f1ba29a8">
  <xsd:schema xmlns:xsd="http://www.w3.org/2001/XMLSchema" xmlns:p="http://schemas.microsoft.com/office/2006/metadata/properties" xmlns:ns3="3f98e56d-1113-4a65-a9e4-9f7ab45ff7e1" targetNamespace="http://schemas.microsoft.com/office/2006/metadata/properties" ma:root="true" ma:fieldsID="2b77e002d92a3d88189dadf9efa1bd57" ns3:_="">
    <xsd:import namespace="3f98e56d-1113-4a65-a9e4-9f7ab45ff7e1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f98e56d-1113-4a65-a9e4-9f7ab45ff7e1" elementFormDefault="qualified">
    <xsd:import namespace="http://schemas.microsoft.com/office/2006/documentManagement/type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E2029A-3CAB-47F0-B480-ADC26C59159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3f98e56d-1113-4a65-a9e4-9f7ab45ff7e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138B7D-0296-4702-B7DA-02BF54EF0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98e56d-1113-4a65-a9e4-9f7ab45ff7e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FCCCD6F-3E7A-4BAF-BB53-6CD3C43CDFC8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9CFF6B-1E20-4214-98D8-B3D2F3FC42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130089</TotalTime>
  <Words>820</Words>
  <Application>Microsoft Office PowerPoint</Application>
  <PresentationFormat>On-screen Show (4:3)</PresentationFormat>
  <Paragraphs>201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PMingLiU</vt:lpstr>
      <vt:lpstr>Arial Unicode MS</vt:lpstr>
      <vt:lpstr>Calibri</vt:lpstr>
      <vt:lpstr>ヒラギノ角ゴ Pro W3</vt:lpstr>
      <vt:lpstr>David</vt:lpstr>
      <vt:lpstr>Batang</vt:lpstr>
      <vt:lpstr>Cooper Black</vt:lpstr>
      <vt:lpstr>Browallia New</vt:lpstr>
      <vt:lpstr>PMingLiU</vt:lpstr>
      <vt:lpstr>Constantia</vt:lpstr>
      <vt:lpstr>Default Design</vt:lpstr>
      <vt:lpstr>Office Theme</vt:lpstr>
      <vt:lpstr>Conférence de planification initiale le 14 janvier 2020 </vt:lpstr>
      <vt:lpstr>Exercice Brunswick Charlie 2020</vt:lpstr>
      <vt:lpstr>Environnement et changement  climatique Canada</vt:lpstr>
      <vt:lpstr>Service météorologique du Canada</vt:lpstr>
      <vt:lpstr>Service météorologique du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Environnement Canada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Maepea,Jill [Fredericton]</cp:lastModifiedBy>
  <cp:revision>1128</cp:revision>
  <cp:lastPrinted>2018-04-18T10:50:41Z</cp:lastPrinted>
  <dcterms:created xsi:type="dcterms:W3CDTF">2006-02-27T19:58:49Z</dcterms:created>
  <dcterms:modified xsi:type="dcterms:W3CDTF">2020-01-10T13:57:25Z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