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5" r:id="rId2"/>
    <p:sldId id="1342" r:id="rId3"/>
    <p:sldId id="1344" r:id="rId4"/>
    <p:sldId id="1346" r:id="rId5"/>
    <p:sldId id="362" r:id="rId6"/>
    <p:sldId id="385" r:id="rId7"/>
    <p:sldId id="370" r:id="rId8"/>
    <p:sldId id="413" r:id="rId9"/>
    <p:sldId id="414" r:id="rId10"/>
    <p:sldId id="4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9E83-4A4C-4925-8468-FB9A3F93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21A5-5493-4120-8154-BD1EB895A9EA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D930-1FA7-4A01-A937-6D96F831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CF561-D004-4A81-A997-0FEBD0AE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85A5-9188-4B89-A0FA-AC5E3161037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50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591F-E9E7-4E57-A9C2-D28D7879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A669-E9C7-4C5E-9144-FAD91FA7F057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15BE-35F1-4F7A-A530-B0DAAC66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EBD2-D38B-47A0-8E8B-1906C3FF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26E72-965C-4614-A390-A32576DB7FD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593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7427-DB6B-4C9B-BFB3-D2A5744F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F528-0AAB-4A0D-A92D-C92E658A786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E53A-6B69-471D-AC7D-FC3718BA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E8B5-C8B3-4D48-B47C-7EDCBAB4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05D66-6FFE-4A1C-9759-5DA4233C03C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104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E8FDC-7E70-493A-930F-B3AF1F23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B7E2-DB82-42E8-995B-0CD5A25F575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A05B0-6DED-4A51-933C-32FC36E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5EFB-676F-4120-9A6A-5F6282C0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7CF4-2E0E-4A78-96DB-50737AAAB0C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896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F531-D056-4AD7-8007-8EDD13E0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0FCE-5590-48C2-9F97-A10BED86A561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6C86-F4C1-45F0-9D60-2A7127E8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DD7DA-60E0-44F0-A88D-D1D41087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F91E-18B1-417E-BFBF-17435CBB9E0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7525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78989A-BA7C-4AF8-BD99-BC0A50B9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1113-C489-497F-98C3-E268732E27EC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390061-8797-427F-A8AA-0BCA6B97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74457-3BC3-463D-88DE-FEB43AE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CBF1-8FFD-4ADD-BE1D-3428DDC40B8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75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061BCC-4920-4466-B06D-591474B8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BCCE-EB70-4926-A7FB-CD9706E85F12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07CEB6-B5FA-472D-BD51-6CC4E7B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FBF9E9-AD0A-4E9D-885C-A865F8DA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0E59-C9FC-471E-B2CE-1A38D56E435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4593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F2DBDB-6250-4EFD-A6CF-7B0C1A87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49DF-DB66-4923-8B4A-426A4ACADF5F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867B6E-249F-46D6-9327-8034C306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E764DA-345B-47FC-98C0-E3F48037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60CF-58A5-4B6E-9B03-694F0529561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89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E89FC2-D2D5-460A-AF7B-3C23CFD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5DB1-8FAA-46B3-8C89-A630718140F4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8901DB-DA44-4962-B96D-B229CE8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87EDC3-D89C-484E-8527-14A122FC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4C22-D4CD-450D-9597-2572218B66D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9425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C37F5-6DD3-4C32-87F5-43B82AD2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6D3E-5C6B-4F26-86AD-CD12D81C4AFD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49F7BB-82C1-4C6E-95E7-BDA9BF93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60F68-8077-47DA-9C60-61E7BDE6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C1B5F-F02A-4421-830A-DC2FB27C10E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1671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645F84-A929-4008-9E62-6F3DBF07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C32C-96DC-42D2-A1AF-15ACD7D7970A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79584-AD18-46F3-9C1A-993DA657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A2E2E-A699-4447-9CD2-B948714F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A02C-B15D-438A-A785-F6377B1C506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9838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C53A59-0889-4F2B-AED7-FB24C331DA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29CEE8-080E-400C-84AE-F5EEE8A960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0086-D353-4E24-99E3-688321C24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C44E5-226A-4D28-B3BB-23EE241E3CB7}" type="datetimeFigureOut">
              <a:rPr lang="en-CA"/>
              <a:pPr>
                <a:defRPr/>
              </a:pPr>
              <a:t>2020-01-07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7E82-671B-4440-BFB1-680ECFAE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A42F-DF98-4719-924C-54D4D457E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3E43EF-9613-4EA9-A69B-71BE37193ADB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6EEA36AD-8049-4096-9FE8-A1DDB5B092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31750"/>
            <a:ext cx="12065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>
            <a:extLst>
              <a:ext uri="{FF2B5EF4-FFF2-40B4-BE49-F238E27FC236}">
                <a16:creationId xmlns:a16="http://schemas.microsoft.com/office/drawing/2014/main" id="{A798C0C2-90BE-4341-9CE6-19C50D50A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"/>
            <a:ext cx="192616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4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3E472EAA-A4F5-4F8B-8612-CC24DBA86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723" y="2030427"/>
            <a:ext cx="4824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CA" alt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Exercise Media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80405CD-ACFB-4CED-8A91-D96B61EAD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23" y="0"/>
            <a:ext cx="5149680" cy="13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0625-4769-4754-9CE2-7996E592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61" y="771787"/>
            <a:ext cx="7116661" cy="5478011"/>
          </a:xfrm>
        </p:spPr>
        <p:txBody>
          <a:bodyPr/>
          <a:lstStyle/>
          <a:p>
            <a:pPr algn="ctr"/>
            <a:endParaRPr lang="en-CA" dirty="0"/>
          </a:p>
          <a:p>
            <a:pPr algn="ctr"/>
            <a:endParaRPr lang="en-CA" dirty="0"/>
          </a:p>
          <a:p>
            <a:pPr marL="0" indent="0" algn="ctr">
              <a:buNone/>
            </a:pPr>
            <a:r>
              <a:rPr lang="en-CA" sz="1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07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42" y="212521"/>
            <a:ext cx="8914938" cy="1089176"/>
          </a:xfrm>
        </p:spPr>
        <p:txBody>
          <a:bodyPr/>
          <a:lstStyle/>
          <a:p>
            <a:pPr algn="ctr"/>
            <a:br>
              <a:rPr lang="en-CA" sz="3800" b="1" dirty="0"/>
            </a:br>
            <a:r>
              <a:rPr lang="en-CA" sz="3800" b="1" dirty="0"/>
              <a:t>Why Simulated Media?</a:t>
            </a:r>
            <a:br>
              <a:rPr lang="en-CA" sz="3800" b="1" dirty="0"/>
            </a:br>
            <a:r>
              <a:rPr lang="en-CA" sz="1600" dirty="0"/>
              <a:t>“The greatest threat to an operation is a dramatic shift in public opinion.”  </a:t>
            </a:r>
            <a:br>
              <a:rPr lang="en-CA" sz="1600" dirty="0"/>
            </a:br>
            <a:r>
              <a:rPr lang="en-CA" sz="1600" dirty="0"/>
              <a:t>                                                                                                  Andrew Exum (2012)</a:t>
            </a:r>
            <a:br>
              <a:rPr lang="en-CA" sz="1600" dirty="0"/>
            </a:br>
            <a:endParaRPr lang="en-CA" sz="16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683395" y="1566780"/>
            <a:ext cx="1098242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7655" indent="-287655" fontAlgn="auto">
              <a:spcAft>
                <a:spcPts val="0"/>
              </a:spcAft>
              <a:defRPr/>
            </a:pP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leaders, key staff and the public affairs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/relations</a:t>
            </a: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are under constant and intense scrutiny during a crisis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have unpredicatable news cycles within 24 hour news coverage (official and unofficial)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has changed the media environment - critical component of contemporary crisis response </a:t>
            </a:r>
          </a:p>
          <a:p>
            <a:pPr marL="287655" indent="-287655" fontAlgn="auto">
              <a:spcAft>
                <a:spcPts val="0"/>
              </a:spcAft>
              <a:defRPr/>
            </a:pP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Prosumers (consumer/producers), influencers and state/buiness actors can control the narrative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leadership/key staff must engage and consider the impact of media during crisis and decision making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kern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568952" cy="1143000"/>
          </a:xfrm>
        </p:spPr>
        <p:txBody>
          <a:bodyPr/>
          <a:lstStyle/>
          <a:p>
            <a:pPr algn="ctr"/>
            <a:r>
              <a:rPr lang="en-CA" sz="3800" b="1" dirty="0"/>
              <a:t>Methodology </a:t>
            </a:r>
            <a:br>
              <a:rPr lang="en-CA" sz="3800" b="1" dirty="0"/>
            </a:br>
            <a:r>
              <a:rPr lang="en-CA" sz="3600" b="1" i="1" dirty="0"/>
              <a:t>Simulation not parody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8" y="1735404"/>
            <a:ext cx="11309685" cy="4824412"/>
          </a:xfrm>
        </p:spPr>
        <p:txBody>
          <a:bodyPr/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realism in the means, method, design and delivery of information environment products – web based aggregate news website, social media 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realistic and relevant engagements from online and social media platforms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training objective based information environment design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progressive delivery and engagement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safe learning environment</a:t>
            </a:r>
          </a:p>
          <a:p>
            <a:pPr marL="0" indent="0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600" b="1" dirty="0"/>
              <a:t>Brunswicker Charlie 20</a:t>
            </a:r>
            <a:br>
              <a:rPr lang="en-CA" sz="3600" b="1" dirty="0"/>
            </a:br>
            <a:r>
              <a:rPr lang="en-CA" sz="3600" b="1" dirty="0"/>
              <a:t>Information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50458"/>
            <a:ext cx="11386686" cy="4525963"/>
          </a:xfrm>
        </p:spPr>
        <p:txBody>
          <a:bodyPr/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will reflect agency dialogue and messaging, public commentary, traditional media coverage/response</a:t>
            </a:r>
          </a:p>
          <a:p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Chatter (exercise Twitter) - Live messaging and engagement</a:t>
            </a:r>
          </a:p>
          <a:p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VNN (aggregate news website) – Online news and Video Clips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includes pre-scripted and dynamic content which reflect TA responses through </a:t>
            </a:r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media interviews by phone and in person on camera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early access to sites to facilitate ease of use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8DE7B6FD-9FC9-4857-B3A8-AF9A9525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88914"/>
            <a:ext cx="700563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2">
            <a:extLst>
              <a:ext uri="{FF2B5EF4-FFF2-40B4-BE49-F238E27FC236}">
                <a16:creationId xmlns:a16="http://schemas.microsoft.com/office/drawing/2014/main" id="{FB85222F-DBB8-4C46-B84E-D6BCE0BD5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88914"/>
            <a:ext cx="7148513" cy="65928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1">
            <a:extLst>
              <a:ext uri="{FF2B5EF4-FFF2-40B4-BE49-F238E27FC236}">
                <a16:creationId xmlns:a16="http://schemas.microsoft.com/office/drawing/2014/main" id="{06ABCE51-7C2F-48F8-8FBC-2DE44D693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260350"/>
            <a:ext cx="6807200" cy="64087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1">
            <a:extLst>
              <a:ext uri="{FF2B5EF4-FFF2-40B4-BE49-F238E27FC236}">
                <a16:creationId xmlns:a16="http://schemas.microsoft.com/office/drawing/2014/main" id="{B2825417-9D50-40D0-BE04-71FA59121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34926"/>
            <a:ext cx="5473700" cy="7096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1">
            <a:extLst>
              <a:ext uri="{FF2B5EF4-FFF2-40B4-BE49-F238E27FC236}">
                <a16:creationId xmlns:a16="http://schemas.microsoft.com/office/drawing/2014/main" id="{A1CEC4D3-A514-4EC0-B148-15BDE2665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-4763"/>
            <a:ext cx="5183188" cy="68468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203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1_Office Theme</vt:lpstr>
      <vt:lpstr>PowerPoint Presentation</vt:lpstr>
      <vt:lpstr> Why Simulated Media? “The greatest threat to an operation is a dramatic shift in public opinion.”                                                                                                     Andrew Exum (2012) </vt:lpstr>
      <vt:lpstr>Methodology  Simulation not parody</vt:lpstr>
      <vt:lpstr>Brunswicker Charlie 20 Information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Gallant, Peter (DPS/MSP)</dc:creator>
  <cp:lastModifiedBy>Gallant, Peter (DPS/MSP)</cp:lastModifiedBy>
  <cp:revision>8</cp:revision>
  <dcterms:created xsi:type="dcterms:W3CDTF">2019-12-02T16:04:00Z</dcterms:created>
  <dcterms:modified xsi:type="dcterms:W3CDTF">2020-01-07T18:30:02Z</dcterms:modified>
</cp:coreProperties>
</file>